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8" r:id="rId3"/>
    <p:sldId id="272" r:id="rId4"/>
    <p:sldId id="296" r:id="rId5"/>
    <p:sldId id="281" r:id="rId6"/>
    <p:sldId id="300" r:id="rId7"/>
    <p:sldId id="289" r:id="rId8"/>
    <p:sldId id="295" r:id="rId9"/>
    <p:sldId id="275" r:id="rId10"/>
    <p:sldId id="305" r:id="rId11"/>
    <p:sldId id="303" r:id="rId12"/>
    <p:sldId id="304" r:id="rId13"/>
    <p:sldId id="307" r:id="rId14"/>
    <p:sldId id="29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82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2132" autoAdjust="0"/>
    <p:restoredTop sz="98744" autoAdjust="0"/>
  </p:normalViewPr>
  <p:slideViewPr>
    <p:cSldViewPr>
      <p:cViewPr>
        <p:scale>
          <a:sx n="55" d="100"/>
          <a:sy n="55" d="100"/>
        </p:scale>
        <p:origin x="-1944" y="-726"/>
      </p:cViewPr>
      <p:guideLst>
        <p:guide orient="horz" pos="2160"/>
        <p:guide pos="2880"/>
      </p:guideLst>
    </p:cSldViewPr>
  </p:slideViewPr>
  <p:outlineViewPr>
    <p:cViewPr>
      <p:scale>
        <a:sx n="33" d="100"/>
        <a:sy n="33" d="100"/>
      </p:scale>
      <p:origin x="0" y="1962"/>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B08A51-7C02-46AD-AB22-238A98B90E56}" type="datetimeFigureOut">
              <a:rPr lang="en-US" smtClean="0"/>
              <a:pPr/>
              <a:t>8/6/2017</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6FEB69-5499-4107-8E6D-5776AB67B96F}" type="slidenum">
              <a:rPr lang="en-GB" smtClean="0"/>
              <a:pPr/>
              <a:t>‹#›</a:t>
            </a:fld>
            <a:endParaRPr lang="en-GB" dirty="0"/>
          </a:p>
        </p:txBody>
      </p:sp>
    </p:spTree>
    <p:extLst>
      <p:ext uri="{BB962C8B-B14F-4D97-AF65-F5344CB8AC3E}">
        <p14:creationId xmlns:p14="http://schemas.microsoft.com/office/powerpoint/2010/main" xmlns="" val="97820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6FEB69-5499-4107-8E6D-5776AB67B96F}" type="slidenum">
              <a:rPr lang="en-GB" smtClean="0"/>
              <a:pPr/>
              <a:t>1</a:t>
            </a:fld>
            <a:endParaRPr lang="en-GB" dirty="0"/>
          </a:p>
        </p:txBody>
      </p:sp>
    </p:spTree>
    <p:extLst>
      <p:ext uri="{BB962C8B-B14F-4D97-AF65-F5344CB8AC3E}">
        <p14:creationId xmlns:p14="http://schemas.microsoft.com/office/powerpoint/2010/main" xmlns="" val="259868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36FEB69-5499-4107-8E6D-5776AB67B96F}" type="slidenum">
              <a:rPr lang="en-GB" smtClean="0"/>
              <a:pPr/>
              <a:t>2</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Char char="-"/>
              <a:tabLst/>
              <a:defRPr/>
            </a:pPr>
            <a:r>
              <a:rPr lang="en-GB" dirty="0" smtClean="0"/>
              <a:t>Examine how invertebrate/</a:t>
            </a:r>
            <a:r>
              <a:rPr lang="en-GB" dirty="0" err="1" smtClean="0"/>
              <a:t>carabid</a:t>
            </a:r>
            <a:r>
              <a:rPr lang="en-GB" dirty="0" smtClean="0"/>
              <a:t> assemblages change throughout the restoration gradient and what environmental variables best predict such changes. </a:t>
            </a:r>
          </a:p>
          <a:p>
            <a:pPr marL="0" marR="0" indent="0" algn="l" defTabSz="914400" rtl="0" eaLnBrk="1" fontAlgn="auto" latinLnBrk="0" hangingPunct="1">
              <a:lnSpc>
                <a:spcPct val="100000"/>
              </a:lnSpc>
              <a:spcBef>
                <a:spcPts val="0"/>
              </a:spcBef>
              <a:spcAft>
                <a:spcPts val="0"/>
              </a:spcAft>
              <a:buClrTx/>
              <a:buSzTx/>
              <a:buFontTx/>
              <a:buChar char="-"/>
              <a:tabLst/>
              <a:defRPr/>
            </a:pPr>
            <a:r>
              <a:rPr lang="en-GB" dirty="0" smtClean="0"/>
              <a:t>Investigate what environmental variables may have an influence on the trajectory of </a:t>
            </a:r>
            <a:r>
              <a:rPr lang="en-GB" dirty="0" err="1" smtClean="0"/>
              <a:t>carabids</a:t>
            </a:r>
            <a:r>
              <a:rPr lang="en-GB" dirty="0" smtClean="0"/>
              <a:t>/</a:t>
            </a:r>
            <a:r>
              <a:rPr lang="en-GB" dirty="0" err="1" smtClean="0"/>
              <a:t>carabid</a:t>
            </a:r>
            <a:r>
              <a:rPr lang="en-GB" dirty="0" smtClean="0"/>
              <a:t> functional traits following </a:t>
            </a:r>
            <a:r>
              <a:rPr lang="en-GB" dirty="0" err="1" smtClean="0"/>
              <a:t>peatland</a:t>
            </a:r>
            <a:r>
              <a:rPr lang="en-GB" dirty="0" smtClean="0"/>
              <a:t> restoration.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C36FEB69-5499-4107-8E6D-5776AB67B96F}" type="slidenum">
              <a:rPr lang="en-GB" smtClean="0"/>
              <a:pPr/>
              <a:t>3</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Here we can see the</a:t>
            </a:r>
            <a:r>
              <a:rPr lang="en-GB" baseline="0" dirty="0" smtClean="0"/>
              <a:t> treatments present in the </a:t>
            </a:r>
            <a:r>
              <a:rPr lang="en-GB" baseline="0" dirty="0" err="1" smtClean="0"/>
              <a:t>chronosequence</a:t>
            </a:r>
            <a:r>
              <a:rPr lang="en-GB" baseline="0" dirty="0" smtClean="0"/>
              <a:t>. As one can expect, we start off in a coniferous plantation that once is felled it becomes a restoration site, and then after a number of years it becomes again the original bog that it once was. That is actually pretty </a:t>
            </a:r>
            <a:r>
              <a:rPr lang="en-GB" baseline="0" dirty="0" err="1" smtClean="0"/>
              <a:t>utopic</a:t>
            </a:r>
            <a:r>
              <a:rPr lang="en-GB" baseline="0" dirty="0" smtClean="0"/>
              <a:t>, we know that is difficult to completely restored things the way they were, but obviously in this situation we have to take into account what the original targets and expectations of the restoration process are. </a:t>
            </a:r>
            <a:endParaRPr lang="en-GB" dirty="0"/>
          </a:p>
        </p:txBody>
      </p:sp>
      <p:sp>
        <p:nvSpPr>
          <p:cNvPr id="4" name="Slide Number Placeholder 3"/>
          <p:cNvSpPr>
            <a:spLocks noGrp="1"/>
          </p:cNvSpPr>
          <p:nvPr>
            <p:ph type="sldNum" sz="quarter" idx="10"/>
          </p:nvPr>
        </p:nvSpPr>
        <p:spPr/>
        <p:txBody>
          <a:bodyPr/>
          <a:lstStyle/>
          <a:p>
            <a:fld id="{C36FEB69-5499-4107-8E6D-5776AB67B96F}" type="slidenum">
              <a:rPr lang="en-GB" smtClean="0"/>
              <a:pPr/>
              <a:t>4</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Char char="-"/>
              <a:tabLst/>
              <a:defRPr/>
            </a:pPr>
            <a:r>
              <a:rPr lang="en-GB" baseline="0" dirty="0" smtClean="0"/>
              <a:t>Idea of scale at Forsinard: about 17km in a straight line from B8 to RA03</a:t>
            </a:r>
            <a:endParaRPr lang="en-GB" dirty="0" smtClean="0"/>
          </a:p>
          <a:p>
            <a:pPr>
              <a:buFontTx/>
              <a:buChar char="-"/>
            </a:pPr>
            <a:r>
              <a:rPr lang="en-GB" baseline="0" dirty="0" smtClean="0"/>
              <a:t>Randomised block design – I have 6 different restoration ages spanning from 2 years to 18 years, each of them with 4 replicates; and 5 replicates of bog and forest. </a:t>
            </a:r>
          </a:p>
        </p:txBody>
      </p:sp>
      <p:sp>
        <p:nvSpPr>
          <p:cNvPr id="4" name="Slide Number Placeholder 3"/>
          <p:cNvSpPr>
            <a:spLocks noGrp="1"/>
          </p:cNvSpPr>
          <p:nvPr>
            <p:ph type="sldNum" sz="quarter" idx="10"/>
          </p:nvPr>
        </p:nvSpPr>
        <p:spPr/>
        <p:txBody>
          <a:bodyPr/>
          <a:lstStyle/>
          <a:p>
            <a:fld id="{C36FEB69-5499-4107-8E6D-5776AB67B96F}" type="slidenum">
              <a:rPr lang="en-GB" smtClean="0"/>
              <a:pPr/>
              <a:t>5</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transects were arranged in traps of 4. the traps are 50ml Tesco plastic cups, and were position as the diagram shows on the original peat surface that remains on both forest and restoration at the top of the ridges. Transects didn’t necessarily follow ridges, a protocol</a:t>
            </a:r>
            <a:r>
              <a:rPr lang="en-GB" baseline="0" dirty="0" smtClean="0"/>
              <a:t> was design on how they were set up. All traps were set 5m apart from each other in the way you can see in the pictures, and were filled with circa 10ml of ethylene glycol as a preservative and killing agent. </a:t>
            </a:r>
          </a:p>
          <a:p>
            <a:r>
              <a:rPr lang="en-GB" baseline="0" dirty="0" smtClean="0"/>
              <a:t>816 traps</a:t>
            </a:r>
            <a:endParaRPr lang="en-GB" dirty="0"/>
          </a:p>
        </p:txBody>
      </p:sp>
      <p:sp>
        <p:nvSpPr>
          <p:cNvPr id="4" name="Slide Number Placeholder 3"/>
          <p:cNvSpPr>
            <a:spLocks noGrp="1"/>
          </p:cNvSpPr>
          <p:nvPr>
            <p:ph type="sldNum" sz="quarter" idx="10"/>
          </p:nvPr>
        </p:nvSpPr>
        <p:spPr/>
        <p:txBody>
          <a:bodyPr/>
          <a:lstStyle/>
          <a:p>
            <a:fld id="{C36FEB69-5499-4107-8E6D-5776AB67B96F}" type="slidenum">
              <a:rPr lang="en-GB" smtClean="0"/>
              <a:pPr/>
              <a:t>6</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Bog species</a:t>
            </a:r>
            <a:r>
              <a:rPr lang="en-GB" baseline="0" dirty="0" smtClean="0"/>
              <a:t>: CPRO, PNIGR, AER, AFU + AGE and BPEAT </a:t>
            </a:r>
          </a:p>
          <a:p>
            <a:r>
              <a:rPr lang="en-GB" baseline="0" dirty="0" smtClean="0"/>
              <a:t>Forest: TOB</a:t>
            </a:r>
          </a:p>
          <a:p>
            <a:r>
              <a:rPr lang="en-GB" baseline="0" dirty="0" smtClean="0"/>
              <a:t>Restoration: mix of all species really (R18 + SHRB &amp; GRSED; all others + MOSS)</a:t>
            </a:r>
          </a:p>
          <a:p>
            <a:endParaRPr lang="en-GB" baseline="0" dirty="0" smtClean="0"/>
          </a:p>
        </p:txBody>
      </p:sp>
      <p:sp>
        <p:nvSpPr>
          <p:cNvPr id="4" name="Slide Number Placeholder 3"/>
          <p:cNvSpPr>
            <a:spLocks noGrp="1"/>
          </p:cNvSpPr>
          <p:nvPr>
            <p:ph type="sldNum" sz="quarter" idx="10"/>
          </p:nvPr>
        </p:nvSpPr>
        <p:spPr/>
        <p:txBody>
          <a:bodyPr/>
          <a:lstStyle/>
          <a:p>
            <a:fld id="{C36FEB69-5499-4107-8E6D-5776AB67B96F}" type="slidenum">
              <a:rPr lang="en-GB" smtClean="0"/>
              <a:pPr/>
              <a:t>11</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3600" dirty="0" smtClean="0"/>
              <a:t>Treatment</a:t>
            </a:r>
            <a:r>
              <a:rPr lang="en-GB" sz="3600" baseline="0" dirty="0" smtClean="0"/>
              <a:t> (factor) represents each level as a </a:t>
            </a:r>
            <a:r>
              <a:rPr lang="en-GB" sz="3600" baseline="0" dirty="0" err="1" smtClean="0"/>
              <a:t>centroid</a:t>
            </a:r>
            <a:endParaRPr lang="en-GB" sz="3600" baseline="0" dirty="0" smtClean="0"/>
          </a:p>
          <a:p>
            <a:r>
              <a:rPr lang="en-GB" sz="3600" baseline="0" dirty="0" smtClean="0"/>
              <a:t>1</a:t>
            </a:r>
            <a:r>
              <a:rPr lang="en-GB" sz="3600" baseline="30000" dirty="0" smtClean="0"/>
              <a:t>st</a:t>
            </a:r>
            <a:r>
              <a:rPr lang="en-GB" sz="3600" baseline="0" dirty="0" smtClean="0"/>
              <a:t> axis – NOR, BPEAT, TA, SHRUB</a:t>
            </a:r>
          </a:p>
          <a:p>
            <a:r>
              <a:rPr lang="en-GB" sz="3600" baseline="0" dirty="0" smtClean="0"/>
              <a:t>2</a:t>
            </a:r>
            <a:r>
              <a:rPr lang="en-GB" sz="3600" baseline="30000" dirty="0" smtClean="0"/>
              <a:t>ND</a:t>
            </a:r>
            <a:r>
              <a:rPr lang="en-GB" sz="3600" baseline="0" dirty="0" smtClean="0"/>
              <a:t> axis – AGE (bog) and EAST (R11, R12, R13, R18)</a:t>
            </a:r>
          </a:p>
          <a:p>
            <a:endParaRPr lang="en-GB" sz="3600" baseline="0" dirty="0" smtClean="0"/>
          </a:p>
          <a:p>
            <a:r>
              <a:rPr lang="en-GB" sz="3600" baseline="0" dirty="0" smtClean="0"/>
              <a:t>Green circled traits occur more often in bogs at larger distances from road, higher temperatures, higher moisture</a:t>
            </a:r>
          </a:p>
          <a:p>
            <a:r>
              <a:rPr lang="en-GB" sz="3600" dirty="0" smtClean="0"/>
              <a:t>Orange circled traits occur more</a:t>
            </a:r>
            <a:r>
              <a:rPr lang="en-GB" sz="3600" baseline="0" dirty="0" smtClean="0"/>
              <a:t> often </a:t>
            </a:r>
            <a:r>
              <a:rPr lang="en-GB" sz="3600" dirty="0" smtClean="0"/>
              <a:t>within forest at larger distances from pools and lower PH</a:t>
            </a:r>
          </a:p>
          <a:p>
            <a:r>
              <a:rPr lang="en-GB" sz="3600" dirty="0" smtClean="0"/>
              <a:t>Brown</a:t>
            </a:r>
            <a:r>
              <a:rPr lang="en-GB" sz="3600" baseline="0" dirty="0" smtClean="0"/>
              <a:t> circled traits occur more often in restoration at shorter distances from the road and lower temperatures, lower moisture</a:t>
            </a:r>
            <a:endParaRPr lang="en-GB" sz="3600" dirty="0"/>
          </a:p>
        </p:txBody>
      </p:sp>
      <p:sp>
        <p:nvSpPr>
          <p:cNvPr id="4" name="Slide Number Placeholder 3"/>
          <p:cNvSpPr>
            <a:spLocks noGrp="1"/>
          </p:cNvSpPr>
          <p:nvPr>
            <p:ph type="sldNum" sz="quarter" idx="10"/>
          </p:nvPr>
        </p:nvSpPr>
        <p:spPr/>
        <p:txBody>
          <a:bodyPr/>
          <a:lstStyle/>
          <a:p>
            <a:fld id="{C36FEB69-5499-4107-8E6D-5776AB67B96F}" type="slidenum">
              <a:rPr lang="en-GB" smtClean="0"/>
              <a:pPr/>
              <a:t>12</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6FEB69-5499-4107-8E6D-5776AB67B96F}" type="slidenum">
              <a:rPr lang="en-GB" smtClean="0"/>
              <a:pPr/>
              <a:t>13</a:t>
            </a:fld>
            <a:endParaRPr lang="en-GB" dirty="0"/>
          </a:p>
        </p:txBody>
      </p:sp>
    </p:spTree>
    <p:extLst>
      <p:ext uri="{BB962C8B-B14F-4D97-AF65-F5344CB8AC3E}">
        <p14:creationId xmlns="" xmlns:p14="http://schemas.microsoft.com/office/powerpoint/2010/main" val="3703391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D32BD79A-72C6-4C11-A6FE-C5647F27D52C}" type="datetimeFigureOut">
              <a:rPr lang="en-US" smtClean="0"/>
              <a:pPr/>
              <a:t>8/6/2017</a:t>
            </a:fld>
            <a:endParaRPr lang="en-GB"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GB"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698C998-39B6-417E-8C40-15EBD14FA26C}" type="slidenum">
              <a:rPr lang="en-GB" smtClean="0"/>
              <a:pPr/>
              <a:t>‹#›</a:t>
            </a:fld>
            <a:endParaRPr lang="en-GB"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32BD79A-72C6-4C11-A6FE-C5647F27D52C}" type="datetimeFigureOut">
              <a:rPr lang="en-US" smtClean="0"/>
              <a:pPr/>
              <a:t>8/6/2017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698C998-39B6-417E-8C40-15EBD14FA26C}"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D32BD79A-72C6-4C11-A6FE-C5647F27D52C}" type="datetimeFigureOut">
              <a:rPr lang="en-US" smtClean="0"/>
              <a:pPr/>
              <a:t>8/6/2017</a:t>
            </a:fld>
            <a:endParaRPr lang="en-GB" dirty="0"/>
          </a:p>
        </p:txBody>
      </p:sp>
      <p:sp>
        <p:nvSpPr>
          <p:cNvPr id="5" name="Footer Placeholder 4"/>
          <p:cNvSpPr>
            <a:spLocks noGrp="1"/>
          </p:cNvSpPr>
          <p:nvPr>
            <p:ph type="ftr" sz="quarter" idx="11"/>
          </p:nvPr>
        </p:nvSpPr>
        <p:spPr>
          <a:xfrm>
            <a:off x="457201" y="6248207"/>
            <a:ext cx="5573483" cy="365125"/>
          </a:xfrm>
        </p:spPr>
        <p:txBody>
          <a:bodyPr/>
          <a:lstStyle/>
          <a:p>
            <a:endParaRPr lang="en-GB"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7698C998-39B6-417E-8C40-15EBD14FA26C}" type="slidenum">
              <a:rPr lang="en-GB" smtClean="0"/>
              <a:pPr/>
              <a:t>‹#›</a:t>
            </a:fld>
            <a:endParaRPr lang="en-GB"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32BD79A-72C6-4C11-A6FE-C5647F27D52C}" type="datetimeFigureOut">
              <a:rPr lang="en-US" smtClean="0"/>
              <a:pPr/>
              <a:t>8/6/2017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698C998-39B6-417E-8C40-15EBD14FA26C}" type="slidenum">
              <a:rPr lang="en-GB" smtClean="0"/>
              <a:pPr/>
              <a:t>‹#›</a:t>
            </a:fld>
            <a:endParaRPr lang="en-GB"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D32BD79A-72C6-4C11-A6FE-C5647F27D52C}" type="datetimeFigureOut">
              <a:rPr lang="en-US" smtClean="0"/>
              <a:pPr/>
              <a:t>8/6/2017</a:t>
            </a:fld>
            <a:endParaRPr lang="en-GB"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698C998-39B6-417E-8C40-15EBD14FA26C}" type="slidenum">
              <a:rPr lang="en-GB" smtClean="0"/>
              <a:pPr/>
              <a:t>‹#›</a:t>
            </a:fld>
            <a:endParaRPr lang="en-GB" dirty="0"/>
          </a:p>
        </p:txBody>
      </p:sp>
      <p:sp>
        <p:nvSpPr>
          <p:cNvPr id="14" name="Footer Placeholder 13"/>
          <p:cNvSpPr>
            <a:spLocks noGrp="1"/>
          </p:cNvSpPr>
          <p:nvPr>
            <p:ph type="ftr" sz="quarter" idx="12"/>
          </p:nvPr>
        </p:nvSpPr>
        <p:spPr/>
        <p:txBody>
          <a:bodyPr/>
          <a:lstStyle/>
          <a:p>
            <a:endParaRPr lang="en-GB"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D32BD79A-72C6-4C11-A6FE-C5647F27D52C}" type="datetimeFigureOut">
              <a:rPr lang="en-US" smtClean="0"/>
              <a:pPr/>
              <a:t>8/6/2017</a:t>
            </a:fld>
            <a:endParaRPr lang="en-GB" dirty="0"/>
          </a:p>
        </p:txBody>
      </p:sp>
      <p:sp>
        <p:nvSpPr>
          <p:cNvPr id="10" name="Slide Number Placeholder 9"/>
          <p:cNvSpPr>
            <a:spLocks noGrp="1"/>
          </p:cNvSpPr>
          <p:nvPr>
            <p:ph type="sldNum" sz="quarter" idx="16"/>
          </p:nvPr>
        </p:nvSpPr>
        <p:spPr/>
        <p:txBody>
          <a:bodyPr rtlCol="0"/>
          <a:lstStyle/>
          <a:p>
            <a:fld id="{7698C998-39B6-417E-8C40-15EBD14FA26C}" type="slidenum">
              <a:rPr lang="en-GB" smtClean="0"/>
              <a:pPr/>
              <a:t>‹#›</a:t>
            </a:fld>
            <a:endParaRPr lang="en-GB" dirty="0"/>
          </a:p>
        </p:txBody>
      </p:sp>
      <p:sp>
        <p:nvSpPr>
          <p:cNvPr id="12" name="Footer Placeholder 11"/>
          <p:cNvSpPr>
            <a:spLocks noGrp="1"/>
          </p:cNvSpPr>
          <p:nvPr>
            <p:ph type="ftr" sz="quarter" idx="17"/>
          </p:nvPr>
        </p:nvSpPr>
        <p:spPr/>
        <p:txBody>
          <a:bodyPr rtlCol="0"/>
          <a:lstStyle/>
          <a:p>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D32BD79A-72C6-4C11-A6FE-C5647F27D52C}" type="datetimeFigureOut">
              <a:rPr lang="en-US" smtClean="0"/>
              <a:pPr/>
              <a:t>8/6/2017</a:t>
            </a:fld>
            <a:endParaRPr lang="en-GB" dirty="0"/>
          </a:p>
        </p:txBody>
      </p:sp>
      <p:sp>
        <p:nvSpPr>
          <p:cNvPr id="12" name="Slide Number Placeholder 11"/>
          <p:cNvSpPr>
            <a:spLocks noGrp="1"/>
          </p:cNvSpPr>
          <p:nvPr>
            <p:ph type="sldNum" sz="quarter" idx="16"/>
          </p:nvPr>
        </p:nvSpPr>
        <p:spPr/>
        <p:txBody>
          <a:bodyPr rtlCol="0"/>
          <a:lstStyle/>
          <a:p>
            <a:fld id="{7698C998-39B6-417E-8C40-15EBD14FA26C}" type="slidenum">
              <a:rPr lang="en-GB" smtClean="0"/>
              <a:pPr/>
              <a:t>‹#›</a:t>
            </a:fld>
            <a:endParaRPr lang="en-GB" dirty="0"/>
          </a:p>
        </p:txBody>
      </p:sp>
      <p:sp>
        <p:nvSpPr>
          <p:cNvPr id="14" name="Footer Placeholder 13"/>
          <p:cNvSpPr>
            <a:spLocks noGrp="1"/>
          </p:cNvSpPr>
          <p:nvPr>
            <p:ph type="ftr" sz="quarter" idx="17"/>
          </p:nvPr>
        </p:nvSpPr>
        <p:spPr/>
        <p:txBody>
          <a:bodyPr rtlCol="0"/>
          <a:lstStyle/>
          <a:p>
            <a:endParaRPr lang="en-GB"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32BD79A-72C6-4C11-A6FE-C5647F27D52C}" type="datetimeFigureOut">
              <a:rPr lang="en-US" smtClean="0"/>
              <a:pPr/>
              <a:t>8/6/2017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698C998-39B6-417E-8C40-15EBD14FA26C}"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BD79A-72C6-4C11-A6FE-C5647F27D52C}" type="datetimeFigureOut">
              <a:rPr lang="en-US" smtClean="0"/>
              <a:pPr/>
              <a:t>8/6/2017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698C998-39B6-417E-8C40-15EBD14FA26C}"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32BD79A-72C6-4C11-A6FE-C5647F27D52C}" type="datetimeFigureOut">
              <a:rPr lang="en-US" smtClean="0"/>
              <a:pPr/>
              <a:t>8/6/2017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698C998-39B6-417E-8C40-15EBD14FA26C}" type="slidenum">
              <a:rPr lang="en-GB" smtClean="0"/>
              <a:pPr/>
              <a:t>‹#›</a:t>
            </a:fld>
            <a:endParaRPr lang="en-GB"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D32BD79A-72C6-4C11-A6FE-C5647F27D52C}" type="datetimeFigureOut">
              <a:rPr lang="en-US" smtClean="0"/>
              <a:pPr/>
              <a:t>8/6/2017</a:t>
            </a:fld>
            <a:endParaRPr lang="en-GB"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698C998-39B6-417E-8C40-15EBD14FA26C}" type="slidenum">
              <a:rPr lang="en-GB" smtClean="0"/>
              <a:pPr/>
              <a:t>‹#›</a:t>
            </a:fld>
            <a:endParaRPr lang="en-GB"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GB"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D32BD79A-72C6-4C11-A6FE-C5647F27D52C}" type="datetimeFigureOut">
              <a:rPr lang="en-US" smtClean="0"/>
              <a:pPr/>
              <a:t>8/6/2017</a:t>
            </a:fld>
            <a:endParaRPr lang="en-GB"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698C998-39B6-417E-8C40-15EBD14FA26C}"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20160722_202946.jpg"/>
          <p:cNvPicPr>
            <a:picLocks noChangeAspect="1"/>
          </p:cNvPicPr>
          <p:nvPr/>
        </p:nvPicPr>
        <p:blipFill>
          <a:blip r:embed="rId3" cstate="print"/>
          <a:srcRect l="11511" t="10257"/>
          <a:stretch>
            <a:fillRect/>
          </a:stretch>
        </p:blipFill>
        <p:spPr>
          <a:xfrm>
            <a:off x="0" y="0"/>
            <a:ext cx="9144000" cy="6875886"/>
          </a:xfrm>
          <a:prstGeom prst="rect">
            <a:avLst/>
          </a:prstGeom>
        </p:spPr>
      </p:pic>
      <p:sp>
        <p:nvSpPr>
          <p:cNvPr id="2" name="Title 1"/>
          <p:cNvSpPr>
            <a:spLocks noGrp="1"/>
          </p:cNvSpPr>
          <p:nvPr>
            <p:ph type="ctrTitle"/>
          </p:nvPr>
        </p:nvSpPr>
        <p:spPr>
          <a:xfrm>
            <a:off x="214282" y="571480"/>
            <a:ext cx="8715436" cy="1785950"/>
          </a:xfrm>
        </p:spPr>
        <p:txBody>
          <a:bodyPr>
            <a:noAutofit/>
          </a:bodyPr>
          <a:lstStyle/>
          <a:p>
            <a:pPr algn="ctr"/>
            <a:r>
              <a:rPr lang="en-GB" sz="3600" b="1" dirty="0" smtClean="0">
                <a:solidFill>
                  <a:schemeClr val="bg1"/>
                </a:solidFill>
                <a:latin typeface="Rockwell" pitchFamily="18" charset="0"/>
              </a:rPr>
              <a:t>CARABID beetles </a:t>
            </a:r>
            <a:br>
              <a:rPr lang="en-GB" sz="3600" b="1" dirty="0" smtClean="0">
                <a:solidFill>
                  <a:schemeClr val="bg1"/>
                </a:solidFill>
                <a:latin typeface="Rockwell" pitchFamily="18" charset="0"/>
              </a:rPr>
            </a:br>
            <a:r>
              <a:rPr lang="en-GB" sz="3600" b="1" dirty="0" smtClean="0">
                <a:solidFill>
                  <a:schemeClr val="bg1"/>
                </a:solidFill>
                <a:latin typeface="Rockwell" pitchFamily="18" charset="0"/>
              </a:rPr>
              <a:t> IN PEATLAND RESTORATION</a:t>
            </a:r>
            <a:br>
              <a:rPr lang="en-GB" sz="3600" b="1" dirty="0" smtClean="0">
                <a:solidFill>
                  <a:schemeClr val="bg1"/>
                </a:solidFill>
                <a:latin typeface="Rockwell" pitchFamily="18" charset="0"/>
              </a:rPr>
            </a:br>
            <a:endParaRPr lang="en-GB" sz="3600" b="1" dirty="0">
              <a:solidFill>
                <a:schemeClr val="bg1"/>
              </a:solidFill>
              <a:latin typeface="Rockwell" pitchFamily="18" charset="0"/>
            </a:endParaRPr>
          </a:p>
        </p:txBody>
      </p:sp>
      <p:sp>
        <p:nvSpPr>
          <p:cNvPr id="6" name="Subtitle 2"/>
          <p:cNvSpPr txBox="1">
            <a:spLocks/>
          </p:cNvSpPr>
          <p:nvPr/>
        </p:nvSpPr>
        <p:spPr>
          <a:xfrm>
            <a:off x="500034" y="3643314"/>
            <a:ext cx="7929618" cy="1000132"/>
          </a:xfrm>
          <a:prstGeom prst="rect">
            <a:avLst/>
          </a:prstGeom>
        </p:spPr>
        <p:txBody>
          <a:bodyPr vert="horz" anchor="ctr">
            <a:noAutofit/>
          </a:bodyPr>
          <a:lstStyle/>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en-GB" sz="2400" b="1" i="0" u="none" strike="noStrike" kern="1200" cap="none" spc="0" normalizeH="0" baseline="0" noProof="0" dirty="0" smtClean="0">
                <a:ln>
                  <a:noFill/>
                </a:ln>
                <a:effectLst/>
                <a:uLnTx/>
                <a:uFillTx/>
                <a:latin typeface="Rockwell" pitchFamily="18" charset="0"/>
              </a:rPr>
              <a:t>Ainoa </a:t>
            </a:r>
            <a:r>
              <a:rPr kumimoji="0" lang="en-GB" sz="2400" b="1" i="0" u="none" strike="noStrike" kern="1200" cap="none" spc="0" normalizeH="0" baseline="0" noProof="0" dirty="0" smtClean="0">
                <a:ln>
                  <a:noFill/>
                </a:ln>
                <a:effectLst/>
                <a:uLnTx/>
                <a:uFillTx/>
                <a:latin typeface="Rockwell" pitchFamily="18" charset="0"/>
              </a:rPr>
              <a:t>Pravia</a:t>
            </a:r>
            <a:endParaRPr kumimoji="0" lang="en-GB" sz="2400" b="1" i="0" u="none" strike="noStrike" kern="1200" cap="none" spc="0" normalizeH="0" baseline="0" noProof="0" dirty="0" smtClean="0">
              <a:ln>
                <a:noFill/>
              </a:ln>
              <a:effectLst/>
              <a:uLnTx/>
              <a:uFillTx/>
              <a:latin typeface="Rockwell" pitchFamily="18" charset="0"/>
            </a:endParaRP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n-GB" sz="2400" b="1" i="0" u="none" strike="noStrike" kern="1200" cap="none" spc="0" normalizeH="0" baseline="0" noProof="0" dirty="0" smtClean="0">
              <a:ln>
                <a:noFill/>
              </a:ln>
              <a:effectLst/>
              <a:uLnTx/>
              <a:uFillTx/>
              <a:latin typeface="Rockwell" pitchFamily="18" charset="0"/>
            </a:endParaRP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endParaRPr kumimoji="0" lang="en-GB" sz="2400" b="1" i="0" u="none" strike="noStrike" kern="1200" cap="none" spc="0" normalizeH="0" baseline="0" noProof="0" dirty="0" smtClean="0">
              <a:ln>
                <a:noFill/>
              </a:ln>
              <a:effectLst/>
              <a:uLnTx/>
              <a:uFillTx/>
              <a:latin typeface="Rockwell" pitchFamily="18" charset="0"/>
            </a:endParaRP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en-GB" sz="2400" b="1" i="0" u="none" strike="noStrike" kern="1200" cap="none" spc="0" normalizeH="0" baseline="0" noProof="0" dirty="0" smtClean="0">
                <a:ln>
                  <a:noFill/>
                </a:ln>
                <a:solidFill>
                  <a:srgbClr val="FFFFFF"/>
                </a:solidFill>
                <a:effectLst/>
                <a:uLnTx/>
                <a:uFillTx/>
                <a:latin typeface="Rockwell" pitchFamily="18" charset="0"/>
              </a:rPr>
              <a:t>Dr Roxane Andersen, Dr Rebekka Artz </a:t>
            </a:r>
          </a:p>
          <a:p>
            <a:pPr marL="0" marR="0" lvl="0" indent="0" algn="ctr" defTabSz="914400" rtl="0" eaLnBrk="1" fontAlgn="auto" latinLnBrk="0" hangingPunct="1">
              <a:lnSpc>
                <a:spcPct val="100000"/>
              </a:lnSpc>
              <a:spcBef>
                <a:spcPts val="700"/>
              </a:spcBef>
              <a:spcAft>
                <a:spcPts val="0"/>
              </a:spcAft>
              <a:buClr>
                <a:schemeClr val="accent2"/>
              </a:buClr>
              <a:buSzPct val="60000"/>
              <a:buFont typeface="Wingdings"/>
              <a:buNone/>
              <a:tabLst/>
              <a:defRPr/>
            </a:pPr>
            <a:r>
              <a:rPr kumimoji="0" lang="en-GB" sz="2400" b="1" i="0" u="none" strike="noStrike" kern="1200" cap="none" spc="0" normalizeH="0" baseline="0" noProof="0" dirty="0" smtClean="0">
                <a:ln>
                  <a:noFill/>
                </a:ln>
                <a:solidFill>
                  <a:srgbClr val="FFFFFF"/>
                </a:solidFill>
                <a:effectLst/>
                <a:uLnTx/>
                <a:uFillTx/>
                <a:latin typeface="Rockwell" pitchFamily="18" charset="0"/>
              </a:rPr>
              <a:t>Dr Kenneth</a:t>
            </a:r>
            <a:r>
              <a:rPr kumimoji="0" lang="en-GB" sz="2400" b="1" i="0" u="none" strike="noStrike" kern="1200" cap="none" spc="0" normalizeH="0" noProof="0" dirty="0" smtClean="0">
                <a:ln>
                  <a:noFill/>
                </a:ln>
                <a:solidFill>
                  <a:srgbClr val="FFFFFF"/>
                </a:solidFill>
                <a:effectLst/>
                <a:uLnTx/>
                <a:uFillTx/>
                <a:latin typeface="Rockwell" pitchFamily="18" charset="0"/>
              </a:rPr>
              <a:t> Boyd, Dr Nick Littlewood</a:t>
            </a:r>
            <a:endParaRPr kumimoji="0" lang="en-GB" sz="2400" b="1" i="0" u="none" strike="noStrike" kern="1200" cap="none" spc="0" normalizeH="0" baseline="0" noProof="0" dirty="0" smtClean="0">
              <a:ln>
                <a:noFill/>
              </a:ln>
              <a:solidFill>
                <a:srgbClr val="FFFFFF"/>
              </a:solidFill>
              <a:effectLst/>
              <a:uLnTx/>
              <a:uFillTx/>
              <a:latin typeface="Rockwell" pitchFamily="18" charset="0"/>
            </a:endParaRPr>
          </a:p>
        </p:txBody>
      </p:sp>
      <p:pic>
        <p:nvPicPr>
          <p:cNvPr id="23553" name="Picture 1" descr="E:\Desktop\Writing\Admin &amp; Uni Reg\eri logo_flag_jpg.jpg"/>
          <p:cNvPicPr>
            <a:picLocks noChangeAspect="1" noChangeArrowheads="1"/>
          </p:cNvPicPr>
          <p:nvPr/>
        </p:nvPicPr>
        <p:blipFill>
          <a:blip r:embed="rId4" cstate="print"/>
          <a:srcRect/>
          <a:stretch>
            <a:fillRect/>
          </a:stretch>
        </p:blipFill>
        <p:spPr bwMode="auto">
          <a:xfrm>
            <a:off x="4143539" y="5643578"/>
            <a:ext cx="1500031" cy="1000801"/>
          </a:xfrm>
          <a:prstGeom prst="rect">
            <a:avLst/>
          </a:prstGeom>
          <a:noFill/>
        </p:spPr>
      </p:pic>
      <p:pic>
        <p:nvPicPr>
          <p:cNvPr id="23554" name="Picture 2" descr="E:\Desktop\Writing\Admin &amp; Uni Reg\UHI Logo_CMYK.jpg"/>
          <p:cNvPicPr>
            <a:picLocks noChangeAspect="1" noChangeArrowheads="1"/>
          </p:cNvPicPr>
          <p:nvPr/>
        </p:nvPicPr>
        <p:blipFill>
          <a:blip r:embed="rId5"/>
          <a:srcRect/>
          <a:stretch>
            <a:fillRect/>
          </a:stretch>
        </p:blipFill>
        <p:spPr bwMode="auto">
          <a:xfrm>
            <a:off x="357158" y="5786454"/>
            <a:ext cx="2664966" cy="845405"/>
          </a:xfrm>
          <a:prstGeom prst="rect">
            <a:avLst/>
          </a:prstGeom>
          <a:noFill/>
        </p:spPr>
      </p:pic>
      <p:pic>
        <p:nvPicPr>
          <p:cNvPr id="23556" name="Picture 4" descr="Image of The James Hutton Institute logo"/>
          <p:cNvPicPr>
            <a:picLocks noChangeAspect="1" noChangeArrowheads="1"/>
          </p:cNvPicPr>
          <p:nvPr/>
        </p:nvPicPr>
        <p:blipFill>
          <a:blip r:embed="rId6"/>
          <a:srcRect l="3333" t="18000" r="3333" b="18999"/>
          <a:stretch>
            <a:fillRect/>
          </a:stretch>
        </p:blipFill>
        <p:spPr bwMode="auto">
          <a:xfrm>
            <a:off x="6786578" y="5715016"/>
            <a:ext cx="1857388" cy="90851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Taxonomic Diversity</a:t>
            </a:r>
            <a:endParaRPr lang="en-GB" b="1" dirty="0"/>
          </a:p>
        </p:txBody>
      </p:sp>
      <p:pic>
        <p:nvPicPr>
          <p:cNvPr id="10" name="Picture 9" descr="ShannonTreat.jpeg"/>
          <p:cNvPicPr>
            <a:picLocks noChangeAspect="1"/>
          </p:cNvPicPr>
          <p:nvPr/>
        </p:nvPicPr>
        <p:blipFill>
          <a:blip r:embed="rId2"/>
          <a:srcRect t="5725" r="4178" b="4100"/>
          <a:stretch>
            <a:fillRect/>
          </a:stretch>
        </p:blipFill>
        <p:spPr>
          <a:xfrm>
            <a:off x="500034" y="1571612"/>
            <a:ext cx="7786742" cy="5218774"/>
          </a:xfrm>
          <a:prstGeom prst="rect">
            <a:avLst/>
          </a:prstGeom>
        </p:spPr>
      </p:pic>
      <p:cxnSp>
        <p:nvCxnSpPr>
          <p:cNvPr id="11" name="Straight Connector 10"/>
          <p:cNvCxnSpPr/>
          <p:nvPr/>
        </p:nvCxnSpPr>
        <p:spPr>
          <a:xfrm>
            <a:off x="1071538" y="3714752"/>
            <a:ext cx="7358114"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RDA Carabid Assemblage</a:t>
            </a:r>
            <a:endParaRPr lang="en-GB" b="1" dirty="0"/>
          </a:p>
        </p:txBody>
      </p:sp>
      <p:pic>
        <p:nvPicPr>
          <p:cNvPr id="13" name="Picture 12"/>
          <p:cNvPicPr/>
          <p:nvPr/>
        </p:nvPicPr>
        <p:blipFill>
          <a:blip r:embed="rId3"/>
          <a:srcRect t="13687"/>
          <a:stretch>
            <a:fillRect/>
          </a:stretch>
        </p:blipFill>
        <p:spPr bwMode="auto">
          <a:xfrm>
            <a:off x="214282" y="2285968"/>
            <a:ext cx="8501090" cy="4572032"/>
          </a:xfrm>
          <a:prstGeom prst="rect">
            <a:avLst/>
          </a:prstGeom>
          <a:noFill/>
          <a:ln w="9525">
            <a:noFill/>
            <a:miter lim="800000"/>
            <a:headEnd/>
            <a:tailEnd/>
          </a:ln>
        </p:spPr>
      </p:pic>
      <p:sp>
        <p:nvSpPr>
          <p:cNvPr id="14" name="TextBox 13"/>
          <p:cNvSpPr txBox="1"/>
          <p:nvPr/>
        </p:nvSpPr>
        <p:spPr>
          <a:xfrm>
            <a:off x="1142976" y="1568223"/>
            <a:ext cx="7072362" cy="1200329"/>
          </a:xfrm>
          <a:prstGeom prst="rect">
            <a:avLst/>
          </a:prstGeom>
          <a:noFill/>
        </p:spPr>
        <p:txBody>
          <a:bodyPr wrap="square" rtlCol="0">
            <a:spAutoFit/>
          </a:bodyPr>
          <a:lstStyle/>
          <a:p>
            <a:r>
              <a:rPr lang="en-GB" b="1" dirty="0" smtClean="0"/>
              <a:t>Total model inertia = 35% - 20% constrained; 14% unconstrained</a:t>
            </a:r>
          </a:p>
          <a:p>
            <a:r>
              <a:rPr lang="en-GB" b="1" dirty="0" smtClean="0"/>
              <a:t> 1</a:t>
            </a:r>
            <a:r>
              <a:rPr lang="en-GB" b="1" baseline="30000" dirty="0" smtClean="0"/>
              <a:t>st</a:t>
            </a:r>
            <a:r>
              <a:rPr lang="en-GB" b="1" dirty="0" smtClean="0"/>
              <a:t> Axis = 32.5%; 2</a:t>
            </a:r>
            <a:r>
              <a:rPr lang="en-GB" b="1" baseline="30000" dirty="0" smtClean="0"/>
              <a:t>nd</a:t>
            </a:r>
            <a:r>
              <a:rPr lang="en-GB" b="1" dirty="0" smtClean="0"/>
              <a:t> Axis = 13%</a:t>
            </a:r>
          </a:p>
          <a:p>
            <a:endParaRPr lang="en-GB" b="1" dirty="0" smtClean="0"/>
          </a:p>
          <a:p>
            <a:endParaRPr lang="en-GB"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12648" y="228600"/>
            <a:ext cx="8153400" cy="990600"/>
          </a:xfrm>
        </p:spPr>
        <p:txBody>
          <a:bodyPr>
            <a:normAutofit/>
          </a:bodyPr>
          <a:lstStyle/>
          <a:p>
            <a:r>
              <a:rPr lang="en-GB" b="1" dirty="0" smtClean="0"/>
              <a:t>RDA CWMs</a:t>
            </a:r>
            <a:endParaRPr lang="en-GB" b="1" dirty="0"/>
          </a:p>
        </p:txBody>
      </p:sp>
      <p:pic>
        <p:nvPicPr>
          <p:cNvPr id="2" name="Picture 2"/>
          <p:cNvPicPr>
            <a:picLocks noChangeAspect="1" noChangeArrowheads="1"/>
          </p:cNvPicPr>
          <p:nvPr/>
        </p:nvPicPr>
        <p:blipFill>
          <a:blip r:embed="rId3"/>
          <a:srcRect t="14392" r="5262" b="4051"/>
          <a:stretch>
            <a:fillRect/>
          </a:stretch>
        </p:blipFill>
        <p:spPr bwMode="auto">
          <a:xfrm>
            <a:off x="2689367" y="2214554"/>
            <a:ext cx="6454633" cy="4572032"/>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l="34559" t="23987" r="28947" b="37718"/>
          <a:stretch>
            <a:fillRect/>
          </a:stretch>
        </p:blipFill>
        <p:spPr bwMode="auto">
          <a:xfrm>
            <a:off x="0" y="2394043"/>
            <a:ext cx="3929090" cy="3392411"/>
          </a:xfrm>
          <a:prstGeom prst="rect">
            <a:avLst/>
          </a:prstGeom>
          <a:noFill/>
          <a:ln w="9525">
            <a:noFill/>
            <a:miter lim="800000"/>
            <a:headEnd/>
            <a:tailEnd/>
          </a:ln>
          <a:effectLst/>
        </p:spPr>
      </p:pic>
      <p:sp>
        <p:nvSpPr>
          <p:cNvPr id="8" name="TextBox 7"/>
          <p:cNvSpPr txBox="1"/>
          <p:nvPr/>
        </p:nvSpPr>
        <p:spPr>
          <a:xfrm>
            <a:off x="1142976" y="1568223"/>
            <a:ext cx="7072362" cy="1200329"/>
          </a:xfrm>
          <a:prstGeom prst="rect">
            <a:avLst/>
          </a:prstGeom>
          <a:noFill/>
        </p:spPr>
        <p:txBody>
          <a:bodyPr wrap="square" rtlCol="0">
            <a:spAutoFit/>
          </a:bodyPr>
          <a:lstStyle/>
          <a:p>
            <a:r>
              <a:rPr lang="en-GB" b="1" dirty="0" smtClean="0"/>
              <a:t>Total model inertia = 76% - 69% constrained; 7.3% unconstrained</a:t>
            </a:r>
          </a:p>
          <a:p>
            <a:r>
              <a:rPr lang="en-GB" b="1" dirty="0" smtClean="0"/>
              <a:t> 1</a:t>
            </a:r>
            <a:r>
              <a:rPr lang="en-GB" b="1" baseline="30000" dirty="0" smtClean="0"/>
              <a:t>st</a:t>
            </a:r>
            <a:r>
              <a:rPr lang="en-GB" b="1" dirty="0" smtClean="0"/>
              <a:t> Axis = 29%; 2</a:t>
            </a:r>
            <a:r>
              <a:rPr lang="en-GB" b="1" baseline="30000" dirty="0" smtClean="0"/>
              <a:t>nd</a:t>
            </a:r>
            <a:r>
              <a:rPr lang="en-GB" b="1" dirty="0" smtClean="0"/>
              <a:t> Axis = 17%</a:t>
            </a:r>
          </a:p>
          <a:p>
            <a:endParaRPr lang="en-GB" b="1" dirty="0" smtClean="0"/>
          </a:p>
          <a:p>
            <a:endParaRPr lang="en-GB"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PRE-DISCUSSION</a:t>
            </a:r>
            <a:endParaRPr lang="en-GB" b="1" dirty="0"/>
          </a:p>
        </p:txBody>
      </p:sp>
      <p:sp>
        <p:nvSpPr>
          <p:cNvPr id="3" name="Content Placeholder 2"/>
          <p:cNvSpPr>
            <a:spLocks noGrp="1"/>
          </p:cNvSpPr>
          <p:nvPr>
            <p:ph sz="quarter" idx="1"/>
          </p:nvPr>
        </p:nvSpPr>
        <p:spPr>
          <a:xfrm>
            <a:off x="612648" y="1142984"/>
            <a:ext cx="8153400" cy="4095760"/>
          </a:xfrm>
        </p:spPr>
        <p:txBody>
          <a:bodyPr>
            <a:normAutofit/>
          </a:bodyPr>
          <a:lstStyle/>
          <a:p>
            <a:pPr algn="ctr">
              <a:buNone/>
            </a:pPr>
            <a:endParaRPr lang="en-GB" dirty="0" smtClean="0"/>
          </a:p>
          <a:p>
            <a:pPr algn="just"/>
            <a:r>
              <a:rPr lang="en-GB" dirty="0" smtClean="0"/>
              <a:t>Clear definition of restoration objectives &amp; targets</a:t>
            </a:r>
          </a:p>
          <a:p>
            <a:pPr algn="just">
              <a:buNone/>
            </a:pPr>
            <a:endParaRPr lang="en-GB" dirty="0" smtClean="0"/>
          </a:p>
          <a:p>
            <a:pPr algn="just"/>
            <a:r>
              <a:rPr lang="en-GB" dirty="0" smtClean="0"/>
              <a:t>Differences in key variables for carabid species &amp; carabid FTs</a:t>
            </a:r>
          </a:p>
          <a:p>
            <a:pPr algn="just">
              <a:buNone/>
            </a:pPr>
            <a:endParaRPr lang="en-GB" dirty="0" smtClean="0"/>
          </a:p>
          <a:p>
            <a:pPr algn="just"/>
            <a:r>
              <a:rPr lang="en-GB" dirty="0" smtClean="0"/>
              <a:t>Potential for </a:t>
            </a:r>
            <a:r>
              <a:rPr lang="en-GB" dirty="0" err="1" smtClean="0"/>
              <a:t>bioindicators</a:t>
            </a:r>
            <a:endParaRPr lang="en-GB" dirty="0" smtClean="0"/>
          </a:p>
          <a:p>
            <a:endParaRPr lang="en-GB" dirty="0"/>
          </a:p>
        </p:txBody>
      </p:sp>
      <p:pic>
        <p:nvPicPr>
          <p:cNvPr id="5" name="Picture 4" descr="Natural Pools 1.JPG"/>
          <p:cNvPicPr>
            <a:picLocks noChangeAspect="1"/>
          </p:cNvPicPr>
          <p:nvPr/>
        </p:nvPicPr>
        <p:blipFill>
          <a:blip r:embed="rId3" cstate="print"/>
          <a:srcRect t="36458" b="42708"/>
          <a:stretch>
            <a:fillRect/>
          </a:stretch>
        </p:blipFill>
        <p:spPr>
          <a:xfrm>
            <a:off x="0" y="5429240"/>
            <a:ext cx="9144000" cy="142876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6" y="1500174"/>
            <a:ext cx="3214710" cy="990600"/>
          </a:xfrm>
        </p:spPr>
        <p:txBody>
          <a:bodyPr/>
          <a:lstStyle/>
          <a:p>
            <a:pPr algn="ctr"/>
            <a:r>
              <a:rPr lang="en-GB" b="1" dirty="0" smtClean="0"/>
              <a:t>Thank You</a:t>
            </a:r>
            <a:endParaRPr lang="en-GB" b="1" dirty="0"/>
          </a:p>
        </p:txBody>
      </p:sp>
      <p:pic>
        <p:nvPicPr>
          <p:cNvPr id="1028" name="Picture 4" descr="The Peat Monster, Compass Box"/>
          <p:cNvPicPr>
            <a:picLocks noChangeAspect="1" noChangeArrowheads="1"/>
          </p:cNvPicPr>
          <p:nvPr/>
        </p:nvPicPr>
        <p:blipFill>
          <a:blip r:embed="rId2"/>
          <a:srcRect r="38532"/>
          <a:stretch>
            <a:fillRect/>
          </a:stretch>
        </p:blipFill>
        <p:spPr bwMode="auto">
          <a:xfrm>
            <a:off x="0" y="0"/>
            <a:ext cx="5000628" cy="6921124"/>
          </a:xfrm>
          <a:prstGeom prst="rect">
            <a:avLst/>
          </a:prstGeom>
          <a:noFill/>
        </p:spPr>
      </p:pic>
      <p:pic>
        <p:nvPicPr>
          <p:cNvPr id="1026" name="Picture 2" descr="rspb_logo_rgb.jpg"/>
          <p:cNvPicPr>
            <a:picLocks noChangeAspect="1" noChangeArrowheads="1"/>
          </p:cNvPicPr>
          <p:nvPr/>
        </p:nvPicPr>
        <p:blipFill>
          <a:blip r:embed="rId3" cstate="print"/>
          <a:srcRect/>
          <a:stretch>
            <a:fillRect/>
          </a:stretch>
        </p:blipFill>
        <p:spPr bwMode="auto">
          <a:xfrm>
            <a:off x="7858148" y="4857760"/>
            <a:ext cx="785818" cy="789932"/>
          </a:xfrm>
          <a:prstGeom prst="rect">
            <a:avLst/>
          </a:prstGeom>
          <a:noFill/>
        </p:spPr>
      </p:pic>
      <p:sp>
        <p:nvSpPr>
          <p:cNvPr id="5" name="Title 1"/>
          <p:cNvSpPr txBox="1">
            <a:spLocks/>
          </p:cNvSpPr>
          <p:nvPr/>
        </p:nvSpPr>
        <p:spPr>
          <a:xfrm>
            <a:off x="-142908" y="6500834"/>
            <a:ext cx="2500330" cy="428628"/>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0" normalizeH="0" baseline="0" noProof="0" dirty="0" smtClean="0">
                <a:ln>
                  <a:noFill/>
                </a:ln>
                <a:solidFill>
                  <a:schemeClr val="bg1"/>
                </a:solidFill>
                <a:effectLst/>
                <a:uLnTx/>
                <a:uFillTx/>
                <a:latin typeface="+mj-lt"/>
                <a:ea typeface="+mj-ea"/>
                <a:cs typeface="+mj-cs"/>
              </a:rPr>
              <a:t>© Compas</a:t>
            </a:r>
            <a:r>
              <a:rPr lang="en-GB" sz="1600" b="1" dirty="0" smtClean="0">
                <a:solidFill>
                  <a:schemeClr val="bg1"/>
                </a:solidFill>
                <a:latin typeface="+mj-lt"/>
                <a:ea typeface="+mj-ea"/>
                <a:cs typeface="+mj-cs"/>
              </a:rPr>
              <a:t>s Box Whisky</a:t>
            </a:r>
            <a:endParaRPr kumimoji="0" lang="en-GB" sz="16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Title 1"/>
          <p:cNvSpPr txBox="1">
            <a:spLocks/>
          </p:cNvSpPr>
          <p:nvPr/>
        </p:nvSpPr>
        <p:spPr>
          <a:xfrm>
            <a:off x="5143504" y="2857496"/>
            <a:ext cx="2428892" cy="3857652"/>
          </a:xfrm>
          <a:prstGeom prst="rect">
            <a:avLst/>
          </a:prstGeom>
        </p:spPr>
        <p:txBody>
          <a:bodyPr vert="horz" anchor="ctr">
            <a:normAutofit fontScale="92500" lnSpcReduction="20000"/>
          </a:bodyPr>
          <a:lstStyle/>
          <a:p>
            <a:pPr algn="just">
              <a:spcBef>
                <a:spcPct val="0"/>
              </a:spcBef>
            </a:pPr>
            <a:r>
              <a:rPr lang="en-GB" sz="1600" b="1" dirty="0" smtClean="0">
                <a:solidFill>
                  <a:schemeClr val="tx2">
                    <a:lumMod val="75000"/>
                  </a:schemeClr>
                </a:solidFill>
              </a:rPr>
              <a:t>Many thanks to:</a:t>
            </a:r>
          </a:p>
          <a:p>
            <a:pPr algn="just">
              <a:spcBef>
                <a:spcPct val="0"/>
              </a:spcBef>
            </a:pPr>
            <a:endParaRPr lang="en-GB" sz="1600" b="1" dirty="0" smtClean="0">
              <a:solidFill>
                <a:schemeClr val="tx2">
                  <a:lumMod val="75000"/>
                </a:schemeClr>
              </a:solidFill>
            </a:endParaRPr>
          </a:p>
          <a:p>
            <a:pPr algn="just">
              <a:spcBef>
                <a:spcPct val="0"/>
              </a:spcBef>
            </a:pPr>
            <a:r>
              <a:rPr lang="en-GB" sz="1600" b="1" dirty="0" smtClean="0">
                <a:solidFill>
                  <a:schemeClr val="tx2">
                    <a:lumMod val="75000"/>
                  </a:schemeClr>
                </a:solidFill>
              </a:rPr>
              <a:t>David Braidwood (ERI)</a:t>
            </a:r>
          </a:p>
          <a:p>
            <a:pPr algn="just">
              <a:spcBef>
                <a:spcPct val="0"/>
              </a:spcBef>
            </a:pPr>
            <a:r>
              <a:rPr lang="en-GB" sz="1600" b="1" dirty="0" smtClean="0">
                <a:solidFill>
                  <a:schemeClr val="tx2">
                    <a:lumMod val="75000"/>
                  </a:schemeClr>
                </a:solidFill>
              </a:rPr>
              <a:t>Andrea Britton (JHI)</a:t>
            </a:r>
          </a:p>
          <a:p>
            <a:pPr algn="just">
              <a:spcBef>
                <a:spcPct val="0"/>
              </a:spcBef>
            </a:pPr>
            <a:r>
              <a:rPr lang="en-GB" sz="1600" b="1" dirty="0" smtClean="0">
                <a:solidFill>
                  <a:schemeClr val="tx2">
                    <a:lumMod val="75000"/>
                  </a:schemeClr>
                </a:solidFill>
              </a:rPr>
              <a:t>Paul Gaffney (ERI)</a:t>
            </a:r>
          </a:p>
          <a:p>
            <a:pPr algn="just">
              <a:spcBef>
                <a:spcPct val="0"/>
              </a:spcBef>
            </a:pPr>
            <a:r>
              <a:rPr lang="en-GB" sz="1600" b="1" dirty="0" smtClean="0">
                <a:solidFill>
                  <a:schemeClr val="tx2">
                    <a:lumMod val="75000"/>
                  </a:schemeClr>
                </a:solidFill>
              </a:rPr>
              <a:t>Peter Gilbert (ERI)</a:t>
            </a:r>
          </a:p>
          <a:p>
            <a:pPr algn="just">
              <a:spcBef>
                <a:spcPct val="0"/>
              </a:spcBef>
            </a:pPr>
            <a:r>
              <a:rPr lang="en-GB" sz="1600" b="1" dirty="0" smtClean="0">
                <a:solidFill>
                  <a:schemeClr val="tx2">
                    <a:lumMod val="75000"/>
                  </a:schemeClr>
                </a:solidFill>
              </a:rPr>
              <a:t>Mark Hancock (RSPB)</a:t>
            </a:r>
          </a:p>
          <a:p>
            <a:pPr algn="just">
              <a:spcBef>
                <a:spcPct val="0"/>
              </a:spcBef>
            </a:pPr>
            <a:r>
              <a:rPr lang="en-GB" sz="1600" b="1" dirty="0" smtClean="0">
                <a:solidFill>
                  <a:schemeClr val="tx2">
                    <a:lumMod val="75000"/>
                  </a:schemeClr>
                </a:solidFill>
              </a:rPr>
              <a:t>Daniela Klein (RSPB)</a:t>
            </a:r>
          </a:p>
          <a:p>
            <a:pPr lvl="0" algn="just">
              <a:spcBef>
                <a:spcPct val="0"/>
              </a:spcBef>
            </a:pPr>
            <a:r>
              <a:rPr lang="en-GB" sz="1600" b="1" dirty="0" smtClean="0">
                <a:solidFill>
                  <a:schemeClr val="tx2">
                    <a:lumMod val="75000"/>
                  </a:schemeClr>
                </a:solidFill>
              </a:rPr>
              <a:t>Ruth Mitchell (JHI)</a:t>
            </a:r>
          </a:p>
          <a:p>
            <a:pPr lvl="0" algn="just">
              <a:spcBef>
                <a:spcPct val="0"/>
              </a:spcBef>
            </a:pPr>
            <a:r>
              <a:rPr lang="en-GB" sz="1600" b="1" dirty="0" smtClean="0">
                <a:solidFill>
                  <a:schemeClr val="tx2">
                    <a:lumMod val="75000"/>
                  </a:schemeClr>
                </a:solidFill>
                <a:latin typeface="+mj-lt"/>
                <a:ea typeface="+mj-ea"/>
                <a:cs typeface="+mj-cs"/>
              </a:rPr>
              <a:t>Gabor Pozsgai (JHI)</a:t>
            </a:r>
          </a:p>
          <a:p>
            <a:pPr lvl="0" algn="just">
              <a:spcBef>
                <a:spcPct val="0"/>
              </a:spcBef>
            </a:pPr>
            <a:r>
              <a:rPr lang="en-GB" sz="1600" b="1" dirty="0" smtClean="0">
                <a:solidFill>
                  <a:schemeClr val="tx2">
                    <a:lumMod val="75000"/>
                  </a:schemeClr>
                </a:solidFill>
                <a:latin typeface="+mj-lt"/>
                <a:ea typeface="+mj-ea"/>
                <a:cs typeface="+mj-cs"/>
              </a:rPr>
              <a:t>Lucho Quinzo (JHI)</a:t>
            </a:r>
          </a:p>
          <a:p>
            <a:pPr lvl="0" algn="just">
              <a:spcBef>
                <a:spcPct val="0"/>
              </a:spcBef>
            </a:pPr>
            <a:r>
              <a:rPr lang="en-GB" sz="1600" b="1" dirty="0" smtClean="0">
                <a:solidFill>
                  <a:schemeClr val="tx2">
                    <a:lumMod val="75000"/>
                  </a:schemeClr>
                </a:solidFill>
                <a:latin typeface="+mj-lt"/>
                <a:ea typeface="+mj-ea"/>
                <a:cs typeface="+mj-cs"/>
              </a:rPr>
              <a:t>Chris Ross (Fountains)</a:t>
            </a:r>
          </a:p>
          <a:p>
            <a:pPr algn="just">
              <a:spcBef>
                <a:spcPct val="0"/>
              </a:spcBef>
            </a:pPr>
            <a:r>
              <a:rPr lang="en-GB" sz="1600" b="1" dirty="0" smtClean="0">
                <a:solidFill>
                  <a:schemeClr val="tx2">
                    <a:lumMod val="75000"/>
                  </a:schemeClr>
                </a:solidFill>
              </a:rPr>
              <a:t>Jenni Stockan (JHI)</a:t>
            </a:r>
          </a:p>
          <a:p>
            <a:pPr lvl="0" algn="just">
              <a:spcBef>
                <a:spcPct val="0"/>
              </a:spcBef>
            </a:pPr>
            <a:r>
              <a:rPr lang="en-GB" sz="1600" b="1" dirty="0" smtClean="0">
                <a:solidFill>
                  <a:schemeClr val="tx2">
                    <a:lumMod val="75000"/>
                  </a:schemeClr>
                </a:solidFill>
                <a:latin typeface="+mj-lt"/>
                <a:ea typeface="+mj-ea"/>
                <a:cs typeface="+mj-cs"/>
              </a:rPr>
              <a:t>Mark Telfer</a:t>
            </a:r>
          </a:p>
          <a:p>
            <a:pPr lvl="0" algn="just">
              <a:spcBef>
                <a:spcPct val="0"/>
              </a:spcBef>
            </a:pPr>
            <a:r>
              <a:rPr kumimoji="0" lang="en-GB" sz="1600" b="1" i="0" u="none" strike="noStrike" kern="1200" cap="none" spc="0" normalizeH="0" baseline="0" noProof="0" dirty="0" smtClean="0">
                <a:ln>
                  <a:noFill/>
                </a:ln>
                <a:solidFill>
                  <a:schemeClr val="tx2">
                    <a:lumMod val="75000"/>
                  </a:schemeClr>
                </a:solidFill>
                <a:effectLst/>
                <a:uLnTx/>
                <a:uFillTx/>
                <a:latin typeface="+mj-lt"/>
                <a:ea typeface="+mj-ea"/>
                <a:cs typeface="+mj-cs"/>
              </a:rPr>
              <a:t>Ashleigh Whiffins (NMS)</a:t>
            </a:r>
          </a:p>
          <a:p>
            <a:pPr lvl="0" algn="just">
              <a:spcBef>
                <a:spcPct val="0"/>
              </a:spcBef>
            </a:pPr>
            <a:r>
              <a:rPr lang="en-GB" sz="1600" b="1" dirty="0" smtClean="0">
                <a:solidFill>
                  <a:schemeClr val="tx2">
                    <a:lumMod val="75000"/>
                  </a:schemeClr>
                </a:solidFill>
                <a:latin typeface="+mj-lt"/>
                <a:ea typeface="+mj-ea"/>
                <a:cs typeface="+mj-cs"/>
              </a:rPr>
              <a:t>RSPB Forsinard</a:t>
            </a:r>
          </a:p>
          <a:p>
            <a:pPr lvl="0" algn="just">
              <a:spcBef>
                <a:spcPct val="0"/>
              </a:spcBef>
            </a:pPr>
            <a:r>
              <a:rPr kumimoji="0" lang="en-GB" sz="1600" b="1" i="0" u="none" strike="noStrike" kern="1200" cap="none" spc="0" normalizeH="0" baseline="0" noProof="0" dirty="0" smtClean="0">
                <a:ln>
                  <a:noFill/>
                </a:ln>
                <a:solidFill>
                  <a:schemeClr val="tx2">
                    <a:lumMod val="75000"/>
                  </a:schemeClr>
                </a:solidFill>
                <a:effectLst/>
                <a:uLnTx/>
                <a:uFillTx/>
                <a:latin typeface="+mj-lt"/>
                <a:ea typeface="+mj-ea"/>
                <a:cs typeface="+mj-cs"/>
              </a:rPr>
              <a:t>Bighouse Estate</a:t>
            </a:r>
          </a:p>
          <a:p>
            <a:pPr lvl="0" algn="just">
              <a:spcBef>
                <a:spcPct val="0"/>
              </a:spcBef>
            </a:pPr>
            <a:endParaRPr lang="en-GB" sz="1600" b="1" dirty="0" smtClean="0">
              <a:solidFill>
                <a:schemeClr val="tx2">
                  <a:lumMod val="75000"/>
                </a:schemeClr>
              </a:solidFill>
              <a:latin typeface="+mj-lt"/>
              <a:ea typeface="+mj-ea"/>
              <a:cs typeface="+mj-cs"/>
            </a:endParaRPr>
          </a:p>
          <a:p>
            <a:pPr lvl="0" algn="just">
              <a:spcBef>
                <a:spcPct val="0"/>
              </a:spcBef>
            </a:pPr>
            <a:r>
              <a:rPr kumimoji="0" lang="en-GB" sz="1600" b="1" i="0" u="none" strike="noStrike" kern="1200" cap="none" spc="0" normalizeH="0" baseline="0" noProof="0" dirty="0" smtClean="0">
                <a:ln>
                  <a:noFill/>
                </a:ln>
                <a:solidFill>
                  <a:schemeClr val="tx2">
                    <a:lumMod val="75000"/>
                  </a:schemeClr>
                </a:solidFill>
                <a:effectLst/>
                <a:uLnTx/>
                <a:uFillTx/>
                <a:latin typeface="+mj-lt"/>
                <a:ea typeface="+mj-ea"/>
                <a:cs typeface="+mj-cs"/>
              </a:rPr>
              <a:t>... And many</a:t>
            </a:r>
            <a:r>
              <a:rPr kumimoji="0" lang="en-GB" sz="1600" b="1" i="0" u="none" strike="noStrike" kern="1200" cap="none" spc="0" normalizeH="0" noProof="0" dirty="0" smtClean="0">
                <a:ln>
                  <a:noFill/>
                </a:ln>
                <a:solidFill>
                  <a:schemeClr val="tx2">
                    <a:lumMod val="75000"/>
                  </a:schemeClr>
                </a:solidFill>
                <a:effectLst/>
                <a:uLnTx/>
                <a:uFillTx/>
                <a:latin typeface="+mj-lt"/>
                <a:ea typeface="+mj-ea"/>
                <a:cs typeface="+mj-cs"/>
              </a:rPr>
              <a:t> more!!</a:t>
            </a:r>
            <a:endParaRPr kumimoji="0" lang="en-GB" sz="1600" b="1" i="0" u="none" strike="noStrike" kern="1200" cap="none" spc="0" normalizeH="0" baseline="0" noProof="0" dirty="0" smtClean="0">
              <a:ln>
                <a:noFill/>
              </a:ln>
              <a:solidFill>
                <a:schemeClr val="tx2">
                  <a:lumMod val="75000"/>
                </a:schemeClr>
              </a:solidFill>
              <a:effectLst/>
              <a:uLnTx/>
              <a:uFillTx/>
              <a:latin typeface="+mj-lt"/>
              <a:ea typeface="+mj-ea"/>
              <a:cs typeface="+mj-cs"/>
            </a:endParaRPr>
          </a:p>
          <a:p>
            <a:pPr lvl="0" algn="just">
              <a:spcBef>
                <a:spcPct val="0"/>
              </a:spcBef>
            </a:pPr>
            <a:endParaRPr kumimoji="0" lang="en-GB" sz="1600" b="1" i="0" u="none" strike="noStrike" kern="1200" cap="none" spc="0" normalizeH="0" baseline="0" noProof="0" dirty="0">
              <a:ln>
                <a:noFill/>
              </a:ln>
              <a:solidFill>
                <a:schemeClr val="tx2">
                  <a:lumMod val="75000"/>
                </a:schemeClr>
              </a:solidFill>
              <a:effectLst/>
              <a:uLnTx/>
              <a:uFillTx/>
              <a:latin typeface="+mj-lt"/>
              <a:ea typeface="+mj-ea"/>
              <a:cs typeface="+mj-cs"/>
            </a:endParaRPr>
          </a:p>
        </p:txBody>
      </p:sp>
      <p:pic>
        <p:nvPicPr>
          <p:cNvPr id="3" name="Picture 4" descr="National Museums Scotland Logo"/>
          <p:cNvPicPr>
            <a:picLocks noChangeAspect="1" noChangeArrowheads="1"/>
          </p:cNvPicPr>
          <p:nvPr/>
        </p:nvPicPr>
        <p:blipFill>
          <a:blip r:embed="rId4"/>
          <a:srcRect l="3750" t="35625" r="4374" b="34375"/>
          <a:stretch>
            <a:fillRect/>
          </a:stretch>
        </p:blipFill>
        <p:spPr bwMode="auto">
          <a:xfrm>
            <a:off x="7429520" y="6072206"/>
            <a:ext cx="1500198" cy="48986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u="sng" dirty="0" smtClean="0"/>
              <a:t>F</a:t>
            </a:r>
            <a:r>
              <a:rPr lang="en-GB" b="1" dirty="0" smtClean="0"/>
              <a:t>orest </a:t>
            </a:r>
            <a:r>
              <a:rPr lang="en-GB" b="1" u="sng" dirty="0" smtClean="0"/>
              <a:t>t</a:t>
            </a:r>
            <a:r>
              <a:rPr lang="en-GB" b="1" dirty="0" smtClean="0"/>
              <a:t>o </a:t>
            </a:r>
            <a:r>
              <a:rPr lang="en-GB" b="1" u="sng" dirty="0" smtClean="0"/>
              <a:t>B</a:t>
            </a:r>
            <a:r>
              <a:rPr lang="en-GB" b="1" dirty="0" smtClean="0"/>
              <a:t>og Restoration</a:t>
            </a:r>
            <a:endParaRPr lang="en-GB" b="1" dirty="0"/>
          </a:p>
        </p:txBody>
      </p:sp>
      <p:sp>
        <p:nvSpPr>
          <p:cNvPr id="5" name="Content Placeholder 2"/>
          <p:cNvSpPr>
            <a:spLocks noGrp="1"/>
          </p:cNvSpPr>
          <p:nvPr>
            <p:ph sz="quarter" idx="1"/>
          </p:nvPr>
        </p:nvSpPr>
        <p:spPr>
          <a:xfrm>
            <a:off x="928662" y="1571612"/>
            <a:ext cx="7174062" cy="2428892"/>
          </a:xfrm>
        </p:spPr>
        <p:txBody>
          <a:bodyPr>
            <a:normAutofit/>
          </a:bodyPr>
          <a:lstStyle/>
          <a:p>
            <a:pPr algn="just"/>
            <a:r>
              <a:rPr lang="en-GB" dirty="0" smtClean="0"/>
              <a:t>Restoration of afforested blanket bog (FtB)</a:t>
            </a:r>
          </a:p>
          <a:p>
            <a:pPr algn="just">
              <a:buNone/>
            </a:pPr>
            <a:endParaRPr lang="en-GB" sz="1000" dirty="0" smtClean="0"/>
          </a:p>
          <a:p>
            <a:pPr algn="just"/>
            <a:r>
              <a:rPr lang="en-GB" dirty="0" smtClean="0"/>
              <a:t>Different techniques trialled in Forsinard</a:t>
            </a:r>
          </a:p>
          <a:p>
            <a:pPr algn="just">
              <a:buNone/>
            </a:pPr>
            <a:endParaRPr lang="en-GB" sz="1000" dirty="0" smtClean="0"/>
          </a:p>
          <a:p>
            <a:pPr algn="just"/>
            <a:r>
              <a:rPr lang="en-GB" dirty="0" smtClean="0"/>
              <a:t>Chronosequence focuses on felled to waste</a:t>
            </a:r>
            <a:endParaRPr lang="en-GB" dirty="0" smtClean="0">
              <a:solidFill>
                <a:srgbClr val="FF0000"/>
              </a:solidFill>
            </a:endParaRPr>
          </a:p>
          <a:p>
            <a:pPr algn="just"/>
            <a:endParaRPr lang="en-GB" dirty="0" smtClean="0"/>
          </a:p>
          <a:p>
            <a:pPr algn="just"/>
            <a:endParaRPr lang="en-GB" dirty="0" smtClean="0"/>
          </a:p>
          <a:p>
            <a:pPr>
              <a:buNone/>
            </a:pPr>
            <a:endParaRPr lang="en-GB" dirty="0"/>
          </a:p>
        </p:txBody>
      </p:sp>
      <p:pic>
        <p:nvPicPr>
          <p:cNvPr id="8" name="Picture 7" descr="IMGP4711.JPG"/>
          <p:cNvPicPr>
            <a:picLocks noChangeAspect="1"/>
          </p:cNvPicPr>
          <p:nvPr/>
        </p:nvPicPr>
        <p:blipFill>
          <a:blip r:embed="rId3" cstate="print"/>
          <a:srcRect l="28125" t="37502" r="13282" b="49999"/>
          <a:stretch>
            <a:fillRect/>
          </a:stretch>
        </p:blipFill>
        <p:spPr>
          <a:xfrm rot="5400000">
            <a:off x="6036475" y="3750475"/>
            <a:ext cx="5357826" cy="857224"/>
          </a:xfrm>
          <a:prstGeom prst="rect">
            <a:avLst/>
          </a:prstGeom>
        </p:spPr>
      </p:pic>
      <p:pic>
        <p:nvPicPr>
          <p:cNvPr id="6" name="Picture 5" descr="IMGP7289.JPG"/>
          <p:cNvPicPr>
            <a:picLocks noChangeAspect="1"/>
          </p:cNvPicPr>
          <p:nvPr/>
        </p:nvPicPr>
        <p:blipFill>
          <a:blip r:embed="rId4" cstate="print"/>
          <a:srcRect t="15898" b="16410"/>
          <a:stretch>
            <a:fillRect/>
          </a:stretch>
        </p:blipFill>
        <p:spPr>
          <a:xfrm>
            <a:off x="1571636" y="3643314"/>
            <a:ext cx="6000760" cy="304656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smtClean="0"/>
              <a:t>Experimental Aims</a:t>
            </a:r>
            <a:endParaRPr lang="en-GB" b="1" dirty="0"/>
          </a:p>
        </p:txBody>
      </p:sp>
      <p:sp>
        <p:nvSpPr>
          <p:cNvPr id="3" name="Content Placeholder 2"/>
          <p:cNvSpPr>
            <a:spLocks noGrp="1"/>
          </p:cNvSpPr>
          <p:nvPr>
            <p:ph sz="quarter" idx="1"/>
          </p:nvPr>
        </p:nvSpPr>
        <p:spPr/>
        <p:txBody>
          <a:bodyPr>
            <a:normAutofit/>
          </a:bodyPr>
          <a:lstStyle/>
          <a:p>
            <a:pPr algn="just"/>
            <a:r>
              <a:rPr lang="en-GB" dirty="0" smtClean="0"/>
              <a:t>What type of restoration trajectory can we expect for carabid communities? What environmental variables best predict carabid distribution?</a:t>
            </a:r>
          </a:p>
          <a:p>
            <a:pPr algn="just">
              <a:buNone/>
            </a:pPr>
            <a:endParaRPr lang="en-GB" sz="1200" dirty="0" smtClean="0"/>
          </a:p>
          <a:p>
            <a:pPr algn="just"/>
            <a:r>
              <a:rPr lang="en-GB" dirty="0" smtClean="0"/>
              <a:t>Do carabid functional traits follow a similar trajectory? What environmental variables are of importance for functional traits?</a:t>
            </a:r>
          </a:p>
          <a:p>
            <a:pPr algn="just">
              <a:buNone/>
            </a:pPr>
            <a:endParaRPr lang="en-GB" dirty="0" smtClean="0"/>
          </a:p>
          <a:p>
            <a:pPr>
              <a:buNone/>
            </a:pPr>
            <a:endParaRPr lang="en-GB" dirty="0"/>
          </a:p>
        </p:txBody>
      </p:sp>
      <p:grpSp>
        <p:nvGrpSpPr>
          <p:cNvPr id="12" name="Group 11"/>
          <p:cNvGrpSpPr/>
          <p:nvPr/>
        </p:nvGrpSpPr>
        <p:grpSpPr>
          <a:xfrm>
            <a:off x="2" y="5357828"/>
            <a:ext cx="9143997" cy="1571634"/>
            <a:chOff x="2" y="5357827"/>
            <a:chExt cx="9143997" cy="1571634"/>
          </a:xfrm>
        </p:grpSpPr>
        <p:pic>
          <p:nvPicPr>
            <p:cNvPr id="7" name="Picture 6" descr="IMG_20150816_150841.jpg"/>
            <p:cNvPicPr>
              <a:picLocks noChangeAspect="1"/>
            </p:cNvPicPr>
            <p:nvPr/>
          </p:nvPicPr>
          <p:blipFill>
            <a:blip r:embed="rId3" cstate="print"/>
            <a:srcRect l="4939" t="36876" r="36779" b="21875"/>
            <a:stretch>
              <a:fillRect/>
            </a:stretch>
          </p:blipFill>
          <p:spPr>
            <a:xfrm rot="16200000">
              <a:off x="-35721" y="5393574"/>
              <a:ext cx="1571610" cy="1500164"/>
            </a:xfrm>
            <a:prstGeom prst="rect">
              <a:avLst/>
            </a:prstGeom>
          </p:spPr>
        </p:pic>
        <p:pic>
          <p:nvPicPr>
            <p:cNvPr id="8" name="Picture 7" descr="IMG_20150816_150841.jpg"/>
            <p:cNvPicPr>
              <a:picLocks noChangeAspect="1"/>
            </p:cNvPicPr>
            <p:nvPr/>
          </p:nvPicPr>
          <p:blipFill>
            <a:blip r:embed="rId3" cstate="print"/>
            <a:srcRect l="4939" r="36779" b="21875"/>
            <a:stretch>
              <a:fillRect/>
            </a:stretch>
          </p:blipFill>
          <p:spPr>
            <a:xfrm rot="16200000">
              <a:off x="2135023" y="4722970"/>
              <a:ext cx="1571610" cy="2841323"/>
            </a:xfrm>
            <a:prstGeom prst="rect">
              <a:avLst/>
            </a:prstGeom>
          </p:spPr>
        </p:pic>
        <p:pic>
          <p:nvPicPr>
            <p:cNvPr id="10" name="Picture 9" descr="IMG_20150816_150841.jpg"/>
            <p:cNvPicPr>
              <a:picLocks noChangeAspect="1"/>
            </p:cNvPicPr>
            <p:nvPr/>
          </p:nvPicPr>
          <p:blipFill>
            <a:blip r:embed="rId3" cstate="print"/>
            <a:srcRect l="4939" r="36779" b="35180"/>
            <a:stretch>
              <a:fillRect/>
            </a:stretch>
          </p:blipFill>
          <p:spPr>
            <a:xfrm rot="16200000">
              <a:off x="7179484" y="4964921"/>
              <a:ext cx="1571610" cy="2357421"/>
            </a:xfrm>
            <a:prstGeom prst="rect">
              <a:avLst/>
            </a:prstGeom>
          </p:spPr>
        </p:pic>
        <p:pic>
          <p:nvPicPr>
            <p:cNvPr id="11" name="Picture 10" descr="IMG_20150816_150841.jpg"/>
            <p:cNvPicPr>
              <a:picLocks noChangeAspect="1"/>
            </p:cNvPicPr>
            <p:nvPr/>
          </p:nvPicPr>
          <p:blipFill>
            <a:blip r:embed="rId3" cstate="print"/>
            <a:srcRect l="4939" r="36779" b="21875"/>
            <a:stretch>
              <a:fillRect/>
            </a:stretch>
          </p:blipFill>
          <p:spPr>
            <a:xfrm rot="16200000">
              <a:off x="4921105" y="4722970"/>
              <a:ext cx="1571610" cy="2841323"/>
            </a:xfrm>
            <a:prstGeom prst="rect">
              <a:avLst/>
            </a:prstGeom>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smtClean="0"/>
              <a:t>Chronosequence</a:t>
            </a:r>
            <a:endParaRPr lang="en-GB" b="1" dirty="0"/>
          </a:p>
        </p:txBody>
      </p:sp>
      <p:sp>
        <p:nvSpPr>
          <p:cNvPr id="3" name="Content Placeholder 2"/>
          <p:cNvSpPr>
            <a:spLocks noGrp="1"/>
          </p:cNvSpPr>
          <p:nvPr>
            <p:ph sz="quarter" idx="1"/>
          </p:nvPr>
        </p:nvSpPr>
        <p:spPr>
          <a:xfrm>
            <a:off x="755524" y="1928802"/>
            <a:ext cx="1816212" cy="614354"/>
          </a:xfrm>
        </p:spPr>
        <p:txBody>
          <a:bodyPr/>
          <a:lstStyle/>
          <a:p>
            <a:r>
              <a:rPr lang="en-GB" dirty="0" smtClean="0"/>
              <a:t>Forest</a:t>
            </a:r>
            <a:endParaRPr lang="en-GB" dirty="0"/>
          </a:p>
        </p:txBody>
      </p:sp>
      <p:sp>
        <p:nvSpPr>
          <p:cNvPr id="4" name="Content Placeholder 2"/>
          <p:cNvSpPr txBox="1">
            <a:spLocks/>
          </p:cNvSpPr>
          <p:nvPr/>
        </p:nvSpPr>
        <p:spPr>
          <a:xfrm>
            <a:off x="7072330" y="1885952"/>
            <a:ext cx="1816212" cy="614354"/>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GB" sz="2900" b="0" i="0" u="none" strike="noStrike" kern="1200" cap="none" spc="0" normalizeH="0" baseline="0" noProof="0" dirty="0" smtClean="0">
                <a:ln>
                  <a:noFill/>
                </a:ln>
                <a:solidFill>
                  <a:schemeClr val="tx1"/>
                </a:solidFill>
                <a:effectLst/>
                <a:uLnTx/>
                <a:uFillTx/>
                <a:latin typeface="+mn-lt"/>
                <a:ea typeface="+mn-ea"/>
                <a:cs typeface="+mn-cs"/>
              </a:rPr>
              <a:t>Bog</a:t>
            </a:r>
            <a:endParaRPr kumimoji="0" lang="en-GB" sz="29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Content Placeholder 2"/>
          <p:cNvSpPr txBox="1">
            <a:spLocks/>
          </p:cNvSpPr>
          <p:nvPr/>
        </p:nvSpPr>
        <p:spPr>
          <a:xfrm>
            <a:off x="3500430" y="1885952"/>
            <a:ext cx="2286016" cy="614354"/>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GB" sz="2900" b="0" i="0" u="none" strike="noStrike" kern="1200" cap="none" spc="0" normalizeH="0" baseline="0" noProof="0" dirty="0" smtClean="0">
                <a:ln>
                  <a:noFill/>
                </a:ln>
                <a:solidFill>
                  <a:schemeClr val="tx1"/>
                </a:solidFill>
                <a:effectLst/>
                <a:uLnTx/>
                <a:uFillTx/>
                <a:latin typeface="+mn-lt"/>
                <a:ea typeface="+mn-ea"/>
                <a:cs typeface="+mn-cs"/>
              </a:rPr>
              <a:t>Restoration</a:t>
            </a:r>
            <a:endParaRPr kumimoji="0" lang="en-GB" sz="29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9" name="Picture 5" descr="arrow"/>
          <p:cNvPicPr>
            <a:picLocks noChangeAspect="1" noChangeArrowheads="1"/>
          </p:cNvPicPr>
          <p:nvPr/>
        </p:nvPicPr>
        <p:blipFill>
          <a:blip r:embed="rId3" cstate="print"/>
          <a:srcRect/>
          <a:stretch>
            <a:fillRect/>
          </a:stretch>
        </p:blipFill>
        <p:spPr bwMode="auto">
          <a:xfrm>
            <a:off x="3643306" y="5786454"/>
            <a:ext cx="1785712" cy="1014108"/>
          </a:xfrm>
          <a:prstGeom prst="rect">
            <a:avLst/>
          </a:prstGeom>
          <a:noFill/>
        </p:spPr>
      </p:pic>
      <p:grpSp>
        <p:nvGrpSpPr>
          <p:cNvPr id="20" name="Group 19"/>
          <p:cNvGrpSpPr/>
          <p:nvPr/>
        </p:nvGrpSpPr>
        <p:grpSpPr>
          <a:xfrm>
            <a:off x="-32" y="2714620"/>
            <a:ext cx="9144032" cy="3048011"/>
            <a:chOff x="-32" y="2143116"/>
            <a:chExt cx="9144032" cy="3048011"/>
          </a:xfrm>
        </p:grpSpPr>
        <p:grpSp>
          <p:nvGrpSpPr>
            <p:cNvPr id="19" name="Group 18"/>
            <p:cNvGrpSpPr/>
            <p:nvPr/>
          </p:nvGrpSpPr>
          <p:grpSpPr>
            <a:xfrm>
              <a:off x="-32" y="2143116"/>
              <a:ext cx="9144032" cy="3048011"/>
              <a:chOff x="0" y="2786058"/>
              <a:chExt cx="9144032" cy="3048011"/>
            </a:xfrm>
          </p:grpSpPr>
          <p:grpSp>
            <p:nvGrpSpPr>
              <p:cNvPr id="17" name="Group 16"/>
              <p:cNvGrpSpPr/>
              <p:nvPr/>
            </p:nvGrpSpPr>
            <p:grpSpPr>
              <a:xfrm>
                <a:off x="0" y="2786058"/>
                <a:ext cx="9144032" cy="3048011"/>
                <a:chOff x="-142908" y="714356"/>
                <a:chExt cx="9144032" cy="3048011"/>
              </a:xfrm>
            </p:grpSpPr>
            <p:pic>
              <p:nvPicPr>
                <p:cNvPr id="13" name="Picture 12" descr="film-strips-2433566.jpg"/>
                <p:cNvPicPr>
                  <a:picLocks noChangeAspect="1"/>
                </p:cNvPicPr>
                <p:nvPr/>
              </p:nvPicPr>
              <p:blipFill>
                <a:blip r:embed="rId4"/>
                <a:srcRect r="25235" b="59754"/>
                <a:stretch>
                  <a:fillRect/>
                </a:stretch>
              </p:blipFill>
              <p:spPr>
                <a:xfrm>
                  <a:off x="-142908" y="714356"/>
                  <a:ext cx="9144032" cy="3048011"/>
                </a:xfrm>
                <a:prstGeom prst="rect">
                  <a:avLst/>
                </a:prstGeom>
              </p:spPr>
            </p:pic>
            <p:pic>
              <p:nvPicPr>
                <p:cNvPr id="15" name="Picture 14" descr="IMG_20160514_114224.jpg"/>
                <p:cNvPicPr>
                  <a:picLocks noChangeAspect="1"/>
                </p:cNvPicPr>
                <p:nvPr/>
              </p:nvPicPr>
              <p:blipFill>
                <a:blip r:embed="rId5" cstate="print"/>
                <a:srcRect l="7143" t="25339" r="17857"/>
                <a:stretch>
                  <a:fillRect/>
                </a:stretch>
              </p:blipFill>
              <p:spPr>
                <a:xfrm>
                  <a:off x="2928926" y="1142984"/>
                  <a:ext cx="3000396" cy="2214578"/>
                </a:xfrm>
                <a:prstGeom prst="rect">
                  <a:avLst/>
                </a:prstGeom>
                <a:ln>
                  <a:noFill/>
                </a:ln>
                <a:effectLst>
                  <a:outerShdw blurRad="292100" dist="139700" dir="2700000" algn="tl" rotWithShape="0">
                    <a:srgbClr val="333333">
                      <a:alpha val="65000"/>
                    </a:srgbClr>
                  </a:outerShdw>
                </a:effectLst>
              </p:spPr>
            </p:pic>
          </p:grpSp>
          <p:pic>
            <p:nvPicPr>
              <p:cNvPr id="18" name="Picture 17" descr="Natural Pools 1.JPG"/>
              <p:cNvPicPr>
                <a:picLocks noChangeAspect="1"/>
              </p:cNvPicPr>
              <p:nvPr/>
            </p:nvPicPr>
            <p:blipFill>
              <a:blip r:embed="rId6" cstate="print"/>
              <a:stretch>
                <a:fillRect/>
              </a:stretch>
            </p:blipFill>
            <p:spPr>
              <a:xfrm>
                <a:off x="6143636" y="3232545"/>
                <a:ext cx="2928958" cy="2196719"/>
              </a:xfrm>
              <a:prstGeom prst="rect">
                <a:avLst/>
              </a:prstGeom>
              <a:ln>
                <a:noFill/>
              </a:ln>
              <a:effectLst>
                <a:outerShdw blurRad="292100" dist="139700" dir="2700000" algn="tl" rotWithShape="0">
                  <a:srgbClr val="333333">
                    <a:alpha val="65000"/>
                  </a:srgbClr>
                </a:outerShdw>
              </a:effectLst>
            </p:spPr>
          </p:pic>
        </p:grpSp>
        <p:pic>
          <p:nvPicPr>
            <p:cNvPr id="12" name="Picture 11" descr="E:\Desktop\FIELDWORK 2016\FIELD PICTURES 2016\DK4F 240915\IMGP6792.JPG"/>
            <p:cNvPicPr/>
            <p:nvPr/>
          </p:nvPicPr>
          <p:blipFill>
            <a:blip r:embed="rId7" cstate="print"/>
            <a:srcRect l="2382"/>
            <a:stretch>
              <a:fillRect/>
            </a:stretch>
          </p:blipFill>
          <p:spPr bwMode="auto">
            <a:xfrm>
              <a:off x="71438" y="2571744"/>
              <a:ext cx="2928926" cy="2214578"/>
            </a:xfrm>
            <a:prstGeom prst="rect">
              <a:avLst/>
            </a:prstGeom>
            <a:ln>
              <a:noFill/>
            </a:ln>
            <a:effectLst>
              <a:outerShdw blurRad="292100" dist="139700" dir="2700000" algn="tl" rotWithShape="0">
                <a:srgbClr val="333333">
                  <a:alpha val="65000"/>
                </a:srgbClr>
              </a:outerShdw>
            </a:effectLst>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MGP4560.JPG"/>
          <p:cNvPicPr>
            <a:picLocks noChangeAspect="1"/>
          </p:cNvPicPr>
          <p:nvPr/>
        </p:nvPicPr>
        <p:blipFill>
          <a:blip r:embed="rId3" cstate="print"/>
          <a:srcRect t="37500" b="44792"/>
          <a:stretch>
            <a:fillRect/>
          </a:stretch>
        </p:blipFill>
        <p:spPr>
          <a:xfrm>
            <a:off x="0" y="5643554"/>
            <a:ext cx="9144000" cy="1214446"/>
          </a:xfrm>
          <a:prstGeom prst="rect">
            <a:avLst/>
          </a:prstGeom>
        </p:spPr>
      </p:pic>
      <p:sp>
        <p:nvSpPr>
          <p:cNvPr id="5" name="Title 1"/>
          <p:cNvSpPr>
            <a:spLocks noGrp="1"/>
          </p:cNvSpPr>
          <p:nvPr>
            <p:ph type="title"/>
          </p:nvPr>
        </p:nvSpPr>
        <p:spPr>
          <a:xfrm>
            <a:off x="612648" y="228600"/>
            <a:ext cx="8153400" cy="990600"/>
          </a:xfrm>
        </p:spPr>
        <p:txBody>
          <a:bodyPr>
            <a:normAutofit/>
          </a:bodyPr>
          <a:lstStyle/>
          <a:p>
            <a:r>
              <a:rPr lang="en-GB" sz="3600" b="1" dirty="0" smtClean="0"/>
              <a:t>Pitfall Trapping</a:t>
            </a:r>
            <a:endParaRPr lang="en-GB" sz="3600" b="1" dirty="0"/>
          </a:p>
        </p:txBody>
      </p:sp>
      <p:sp>
        <p:nvSpPr>
          <p:cNvPr id="7" name="Content Placeholder 2"/>
          <p:cNvSpPr>
            <a:spLocks noGrp="1"/>
          </p:cNvSpPr>
          <p:nvPr>
            <p:ph sz="quarter" idx="1"/>
          </p:nvPr>
        </p:nvSpPr>
        <p:spPr>
          <a:xfrm>
            <a:off x="71406" y="2000240"/>
            <a:ext cx="1785950" cy="3643338"/>
          </a:xfrm>
        </p:spPr>
        <p:txBody>
          <a:bodyPr>
            <a:normAutofit/>
          </a:bodyPr>
          <a:lstStyle/>
          <a:p>
            <a:pPr algn="just">
              <a:buNone/>
            </a:pPr>
            <a:r>
              <a:rPr lang="en-GB" sz="1900" dirty="0" smtClean="0"/>
              <a:t>Treatments:</a:t>
            </a:r>
          </a:p>
          <a:p>
            <a:pPr algn="just"/>
            <a:r>
              <a:rPr lang="en-GB" sz="1900" b="1" dirty="0" smtClean="0">
                <a:solidFill>
                  <a:schemeClr val="bg1">
                    <a:lumMod val="50000"/>
                  </a:schemeClr>
                </a:solidFill>
              </a:rPr>
              <a:t>Forest</a:t>
            </a:r>
          </a:p>
          <a:p>
            <a:pPr algn="just"/>
            <a:r>
              <a:rPr lang="en-GB" sz="1900" dirty="0" smtClean="0"/>
              <a:t>Bog (   )</a:t>
            </a:r>
          </a:p>
          <a:p>
            <a:pPr algn="just"/>
            <a:r>
              <a:rPr lang="en-GB" sz="1900" dirty="0" smtClean="0"/>
              <a:t>Restoration</a:t>
            </a:r>
          </a:p>
          <a:p>
            <a:pPr lvl="1" algn="just"/>
            <a:r>
              <a:rPr lang="en-GB" sz="1600" b="1" dirty="0" smtClean="0">
                <a:solidFill>
                  <a:srgbClr val="7030A0"/>
                </a:solidFill>
              </a:rPr>
              <a:t>18 years</a:t>
            </a:r>
          </a:p>
          <a:p>
            <a:pPr lvl="1" algn="just"/>
            <a:r>
              <a:rPr lang="en-GB" sz="1600" b="1" dirty="0" smtClean="0">
                <a:solidFill>
                  <a:srgbClr val="FFC000"/>
                </a:solidFill>
              </a:rPr>
              <a:t>13 years</a:t>
            </a:r>
          </a:p>
          <a:p>
            <a:pPr lvl="1" algn="just"/>
            <a:r>
              <a:rPr lang="en-GB" sz="1600" b="1" dirty="0" smtClean="0">
                <a:solidFill>
                  <a:srgbClr val="FF6825"/>
                </a:solidFill>
              </a:rPr>
              <a:t>12 years</a:t>
            </a:r>
          </a:p>
          <a:p>
            <a:pPr lvl="1" algn="just"/>
            <a:r>
              <a:rPr lang="en-GB" sz="1600" b="1" dirty="0" smtClean="0">
                <a:solidFill>
                  <a:srgbClr val="00B050"/>
                </a:solidFill>
              </a:rPr>
              <a:t>11 years</a:t>
            </a:r>
          </a:p>
          <a:p>
            <a:pPr lvl="1" algn="just"/>
            <a:r>
              <a:rPr lang="en-GB" sz="1600" b="1" dirty="0" smtClean="0">
                <a:solidFill>
                  <a:srgbClr val="0070C0"/>
                </a:solidFill>
              </a:rPr>
              <a:t>10 years</a:t>
            </a:r>
          </a:p>
          <a:p>
            <a:pPr lvl="1" algn="just"/>
            <a:r>
              <a:rPr lang="en-GB" sz="1600" b="1" dirty="0" smtClean="0">
                <a:solidFill>
                  <a:schemeClr val="accent2">
                    <a:lumMod val="50000"/>
                  </a:schemeClr>
                </a:solidFill>
              </a:rPr>
              <a:t>2 years</a:t>
            </a:r>
          </a:p>
          <a:p>
            <a:pPr algn="just"/>
            <a:endParaRPr lang="en-GB" dirty="0" smtClean="0"/>
          </a:p>
          <a:p>
            <a:pPr>
              <a:buNone/>
            </a:pPr>
            <a:endParaRPr lang="en-GB" dirty="0"/>
          </a:p>
        </p:txBody>
      </p:sp>
      <p:grpSp>
        <p:nvGrpSpPr>
          <p:cNvPr id="14" name="Group 13"/>
          <p:cNvGrpSpPr/>
          <p:nvPr/>
        </p:nvGrpSpPr>
        <p:grpSpPr>
          <a:xfrm>
            <a:off x="1694152" y="1357298"/>
            <a:ext cx="7307004" cy="4847721"/>
            <a:chOff x="1857356" y="1857364"/>
            <a:chExt cx="7092690" cy="4633407"/>
          </a:xfrm>
        </p:grpSpPr>
        <p:pic>
          <p:nvPicPr>
            <p:cNvPr id="3073" name="Picture 1"/>
            <p:cNvPicPr>
              <a:picLocks noChangeAspect="1" noChangeArrowheads="1"/>
            </p:cNvPicPr>
            <p:nvPr/>
          </p:nvPicPr>
          <p:blipFill>
            <a:blip r:embed="rId4"/>
            <a:srcRect l="34041" t="34783" r="26976" b="19922"/>
            <a:stretch>
              <a:fillRect/>
            </a:stretch>
          </p:blipFill>
          <p:spPr bwMode="auto">
            <a:xfrm>
              <a:off x="1857356" y="1857364"/>
              <a:ext cx="7092690" cy="4633407"/>
            </a:xfrm>
            <a:prstGeom prst="rect">
              <a:avLst/>
            </a:prstGeom>
            <a:ln>
              <a:noFill/>
            </a:ln>
            <a:effectLst>
              <a:outerShdw blurRad="292100" dist="139700" dir="2700000" algn="tl" rotWithShape="0">
                <a:srgbClr val="333333">
                  <a:alpha val="65000"/>
                </a:srgbClr>
              </a:outerShdw>
            </a:effectLst>
          </p:spPr>
        </p:pic>
        <p:sp>
          <p:nvSpPr>
            <p:cNvPr id="8" name="4-Point Star 7"/>
            <p:cNvSpPr/>
            <p:nvPr/>
          </p:nvSpPr>
          <p:spPr>
            <a:xfrm>
              <a:off x="2071670" y="4429132"/>
              <a:ext cx="142876" cy="142876"/>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4-Point Star 8"/>
            <p:cNvSpPr/>
            <p:nvPr/>
          </p:nvSpPr>
          <p:spPr>
            <a:xfrm>
              <a:off x="2571736" y="4929198"/>
              <a:ext cx="142876" cy="142876"/>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4-Point Star 9"/>
            <p:cNvSpPr/>
            <p:nvPr/>
          </p:nvSpPr>
          <p:spPr>
            <a:xfrm>
              <a:off x="3143240" y="3857628"/>
              <a:ext cx="142876" cy="142876"/>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4-Point Star 10"/>
            <p:cNvSpPr/>
            <p:nvPr/>
          </p:nvSpPr>
          <p:spPr>
            <a:xfrm>
              <a:off x="7786710" y="4357694"/>
              <a:ext cx="142876" cy="142876"/>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4-Point Star 11"/>
            <p:cNvSpPr/>
            <p:nvPr/>
          </p:nvSpPr>
          <p:spPr>
            <a:xfrm>
              <a:off x="6143636" y="4500570"/>
              <a:ext cx="142876" cy="142876"/>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4-Point Star 12"/>
          <p:cNvSpPr/>
          <p:nvPr/>
        </p:nvSpPr>
        <p:spPr>
          <a:xfrm>
            <a:off x="1000100" y="2924374"/>
            <a:ext cx="142876" cy="142876"/>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Transect Arrangement</a:t>
            </a:r>
            <a:endParaRPr lang="en-GB" b="1" dirty="0"/>
          </a:p>
        </p:txBody>
      </p:sp>
      <p:pic>
        <p:nvPicPr>
          <p:cNvPr id="1026" name="Picture 2"/>
          <p:cNvPicPr>
            <a:picLocks noChangeAspect="1" noChangeArrowheads="1"/>
          </p:cNvPicPr>
          <p:nvPr/>
        </p:nvPicPr>
        <p:blipFill>
          <a:blip r:embed="rId3"/>
          <a:srcRect l="25805" t="17578" r="37409" b="42383"/>
          <a:stretch>
            <a:fillRect/>
          </a:stretch>
        </p:blipFill>
        <p:spPr bwMode="auto">
          <a:xfrm>
            <a:off x="1571604" y="2071678"/>
            <a:ext cx="4786346" cy="2928934"/>
          </a:xfrm>
          <a:prstGeom prst="rect">
            <a:avLst/>
          </a:prstGeom>
          <a:noFill/>
          <a:ln w="9525">
            <a:noFill/>
            <a:miter lim="800000"/>
            <a:headEnd/>
            <a:tailEnd/>
          </a:ln>
          <a:effectLst/>
        </p:spPr>
      </p:pic>
      <p:pic>
        <p:nvPicPr>
          <p:cNvPr id="6" name="Picture 5" descr="IMG_20150813_131320.jpg"/>
          <p:cNvPicPr>
            <a:picLocks noChangeAspect="1"/>
          </p:cNvPicPr>
          <p:nvPr/>
        </p:nvPicPr>
        <p:blipFill>
          <a:blip r:embed="rId4" cstate="print"/>
          <a:stretch>
            <a:fillRect/>
          </a:stretch>
        </p:blipFill>
        <p:spPr>
          <a:xfrm rot="20619882">
            <a:off x="573796" y="3669560"/>
            <a:ext cx="2121216" cy="2860921"/>
          </a:xfrm>
          <a:prstGeom prst="rect">
            <a:avLst/>
          </a:prstGeom>
        </p:spPr>
      </p:pic>
      <p:pic>
        <p:nvPicPr>
          <p:cNvPr id="7" name="Picture 6" descr="IMG_20150714_141810.jpg"/>
          <p:cNvPicPr>
            <a:picLocks noChangeAspect="1"/>
          </p:cNvPicPr>
          <p:nvPr/>
        </p:nvPicPr>
        <p:blipFill>
          <a:blip r:embed="rId5" cstate="print"/>
          <a:srcRect l="34491"/>
          <a:stretch>
            <a:fillRect/>
          </a:stretch>
        </p:blipFill>
        <p:spPr>
          <a:xfrm>
            <a:off x="6541649" y="1500174"/>
            <a:ext cx="2602351" cy="535782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Invertebrate Diversity</a:t>
            </a:r>
            <a:endParaRPr lang="en-GB" b="1" dirty="0"/>
          </a:p>
        </p:txBody>
      </p:sp>
      <p:graphicFrame>
        <p:nvGraphicFramePr>
          <p:cNvPr id="4" name="Table 3"/>
          <p:cNvGraphicFramePr>
            <a:graphicFrameLocks noGrp="1"/>
          </p:cNvGraphicFramePr>
          <p:nvPr/>
        </p:nvGraphicFramePr>
        <p:xfrm>
          <a:off x="357158" y="1643050"/>
          <a:ext cx="1857388" cy="5000668"/>
        </p:xfrm>
        <a:graphic>
          <a:graphicData uri="http://schemas.openxmlformats.org/drawingml/2006/table">
            <a:tbl>
              <a:tblPr>
                <a:tableStyleId>{2D5ABB26-0587-4C30-8999-92F81FD0307C}</a:tableStyleId>
              </a:tblPr>
              <a:tblGrid>
                <a:gridCol w="1857388"/>
              </a:tblGrid>
              <a:tr h="232616">
                <a:tc>
                  <a:txBody>
                    <a:bodyPr/>
                    <a:lstStyle/>
                    <a:p>
                      <a:pPr algn="just" fontAlgn="b"/>
                      <a:r>
                        <a:rPr lang="en-GB" sz="1400" b="1" u="none" strike="noStrike" dirty="0" smtClean="0"/>
                        <a:t>F.</a:t>
                      </a:r>
                      <a:r>
                        <a:rPr lang="en-GB" sz="1400" b="1" u="none" strike="noStrike" baseline="0" dirty="0" smtClean="0"/>
                        <a:t> </a:t>
                      </a:r>
                      <a:r>
                        <a:rPr lang="en-GB" sz="1400" b="1" u="none" strike="noStrike" dirty="0" smtClean="0"/>
                        <a:t>CARABIDAE  </a:t>
                      </a:r>
                      <a:endParaRPr lang="en-GB" sz="1400" b="1" i="0" u="none" strike="noStrike" dirty="0">
                        <a:solidFill>
                          <a:srgbClr val="000000"/>
                        </a:solidFill>
                        <a:latin typeface="Calibri"/>
                      </a:endParaRPr>
                    </a:p>
                  </a:txBody>
                  <a:tcPr marL="0" marR="0" marT="0" marB="0" anchor="b"/>
                </a:tc>
              </a:tr>
              <a:tr h="232616">
                <a:tc>
                  <a:txBody>
                    <a:bodyPr/>
                    <a:lstStyle/>
                    <a:p>
                      <a:pPr algn="just" fontAlgn="b"/>
                      <a:r>
                        <a:rPr lang="en-GB" sz="1100" b="0" i="1" u="none" strike="noStrike" dirty="0">
                          <a:latin typeface="Calibri" pitchFamily="34" charset="0"/>
                          <a:cs typeface="Calibri" pitchFamily="34" charset="0"/>
                        </a:rPr>
                        <a:t>Carabus glabratus</a:t>
                      </a:r>
                      <a:endParaRPr lang="en-GB" sz="1100" b="0" i="1" u="none" strike="noStrike" dirty="0">
                        <a:solidFill>
                          <a:srgbClr val="000000"/>
                        </a:solidFill>
                        <a:latin typeface="Calibri" pitchFamily="34" charset="0"/>
                        <a:cs typeface="Calibri" pitchFamily="34" charset="0"/>
                      </a:endParaRPr>
                    </a:p>
                  </a:txBody>
                  <a:tcPr marL="0" marR="0" marT="0" marB="0" anchor="b"/>
                </a:tc>
              </a:tr>
              <a:tr h="232616">
                <a:tc>
                  <a:txBody>
                    <a:bodyPr/>
                    <a:lstStyle/>
                    <a:p>
                      <a:pPr algn="just" fontAlgn="b"/>
                      <a:r>
                        <a:rPr lang="en-GB" sz="1100" b="0" i="1" u="none" strike="noStrike" dirty="0">
                          <a:latin typeface="Calibri" pitchFamily="34" charset="0"/>
                          <a:cs typeface="Calibri" pitchFamily="34" charset="0"/>
                        </a:rPr>
                        <a:t>Carabus problematicus</a:t>
                      </a:r>
                      <a:endParaRPr lang="en-GB" sz="1100" b="0" i="1" u="none" strike="noStrike" dirty="0">
                        <a:solidFill>
                          <a:srgbClr val="000000"/>
                        </a:solidFill>
                        <a:latin typeface="Calibri" pitchFamily="34" charset="0"/>
                        <a:cs typeface="Calibri" pitchFamily="34" charset="0"/>
                      </a:endParaRPr>
                    </a:p>
                  </a:txBody>
                  <a:tcPr marL="0" marR="0" marT="0" marB="0" anchor="b"/>
                </a:tc>
              </a:tr>
              <a:tr h="232616">
                <a:tc>
                  <a:txBody>
                    <a:bodyPr/>
                    <a:lstStyle/>
                    <a:p>
                      <a:pPr algn="just" fontAlgn="b"/>
                      <a:r>
                        <a:rPr lang="en-GB" sz="1100" b="0" i="1" u="none" strike="noStrike" dirty="0">
                          <a:latin typeface="Calibri" pitchFamily="34" charset="0"/>
                          <a:cs typeface="Calibri" pitchFamily="34" charset="0"/>
                        </a:rPr>
                        <a:t>Cychrus </a:t>
                      </a:r>
                      <a:r>
                        <a:rPr lang="en-GB" sz="1100" b="0" i="1" u="none" strike="noStrike" noProof="0" dirty="0">
                          <a:latin typeface="Calibri" pitchFamily="34" charset="0"/>
                          <a:cs typeface="Calibri" pitchFamily="34" charset="0"/>
                        </a:rPr>
                        <a:t>caraboides</a:t>
                      </a:r>
                      <a:endParaRPr lang="en-GB" sz="1100" b="0" i="1" u="none" strike="noStrike" noProof="0" dirty="0">
                        <a:solidFill>
                          <a:srgbClr val="000000"/>
                        </a:solidFill>
                        <a:latin typeface="Calibri" pitchFamily="34" charset="0"/>
                        <a:cs typeface="Calibri" pitchFamily="34" charset="0"/>
                      </a:endParaRPr>
                    </a:p>
                  </a:txBody>
                  <a:tcPr marL="0" marR="0" marT="0" marB="0" anchor="b"/>
                </a:tc>
              </a:tr>
              <a:tr h="232616">
                <a:tc>
                  <a:txBody>
                    <a:bodyPr/>
                    <a:lstStyle/>
                    <a:p>
                      <a:pPr algn="just" fontAlgn="b"/>
                      <a:r>
                        <a:rPr lang="en-GB" sz="1100" b="0" i="1" u="none" strike="noStrike" dirty="0" smtClean="0">
                          <a:latin typeface="Calibri" pitchFamily="34" charset="0"/>
                          <a:cs typeface="Calibri" pitchFamily="34" charset="0"/>
                        </a:rPr>
                        <a:t>Dyschirius globosus</a:t>
                      </a:r>
                      <a:endParaRPr lang="en-GB" sz="1100" b="0" i="1" u="none" strike="noStrike" dirty="0">
                        <a:solidFill>
                          <a:srgbClr val="000000"/>
                        </a:solidFill>
                        <a:latin typeface="Calibri" pitchFamily="34" charset="0"/>
                        <a:cs typeface="Calibri" pitchFamily="34" charset="0"/>
                      </a:endParaRPr>
                    </a:p>
                  </a:txBody>
                  <a:tcPr marL="0" marR="0" marT="0" marB="0" anchor="b"/>
                </a:tc>
              </a:tr>
              <a:tr h="244246">
                <a:tc>
                  <a:txBody>
                    <a:bodyPr/>
                    <a:lstStyle/>
                    <a:p>
                      <a:pPr algn="just" fontAlgn="b"/>
                      <a:r>
                        <a:rPr lang="en-GB" sz="1100" b="0" i="1" u="none" strike="noStrike" dirty="0">
                          <a:latin typeface="Calibri" pitchFamily="34" charset="0"/>
                          <a:cs typeface="Calibri" pitchFamily="34" charset="0"/>
                        </a:rPr>
                        <a:t>Pterostichus adstrictus</a:t>
                      </a:r>
                      <a:endParaRPr lang="en-GB" sz="1100" b="0" i="1" u="none" strike="noStrike" dirty="0">
                        <a:solidFill>
                          <a:srgbClr val="000000"/>
                        </a:solidFill>
                        <a:latin typeface="Calibri" pitchFamily="34" charset="0"/>
                        <a:cs typeface="Calibri" pitchFamily="34" charset="0"/>
                      </a:endParaRPr>
                    </a:p>
                  </a:txBody>
                  <a:tcPr marL="0" marR="0" marT="0" marB="0" anchor="b"/>
                </a:tc>
              </a:tr>
              <a:tr h="232616">
                <a:tc>
                  <a:txBody>
                    <a:bodyPr/>
                    <a:lstStyle/>
                    <a:p>
                      <a:pPr algn="just" fontAlgn="b"/>
                      <a:r>
                        <a:rPr lang="en-GB" sz="1100" b="0" i="1" u="none" strike="noStrike" dirty="0">
                          <a:latin typeface="Calibri" pitchFamily="34" charset="0"/>
                          <a:cs typeface="Calibri" pitchFamily="34" charset="0"/>
                        </a:rPr>
                        <a:t>Pterostichus niger</a:t>
                      </a:r>
                      <a:endParaRPr lang="en-GB" sz="1100" b="0" i="1" u="none" strike="noStrike" dirty="0">
                        <a:solidFill>
                          <a:srgbClr val="000000"/>
                        </a:solidFill>
                        <a:latin typeface="Calibri" pitchFamily="34" charset="0"/>
                        <a:cs typeface="Calibri" pitchFamily="34" charset="0"/>
                      </a:endParaRPr>
                    </a:p>
                  </a:txBody>
                  <a:tcPr marL="0" marR="0" marT="0" marB="0" anchor="b"/>
                </a:tc>
              </a:tr>
              <a:tr h="232616">
                <a:tc>
                  <a:txBody>
                    <a:bodyPr/>
                    <a:lstStyle/>
                    <a:p>
                      <a:pPr algn="just" fontAlgn="b"/>
                      <a:r>
                        <a:rPr lang="en-GB" sz="1100" b="0" i="1" u="none" strike="noStrike" dirty="0">
                          <a:latin typeface="Calibri" pitchFamily="34" charset="0"/>
                          <a:cs typeface="Calibri" pitchFamily="34" charset="0"/>
                        </a:rPr>
                        <a:t>Pterostichus diligens</a:t>
                      </a:r>
                      <a:endParaRPr lang="en-GB" sz="1100" b="0" i="1" u="none" strike="noStrike" dirty="0">
                        <a:solidFill>
                          <a:srgbClr val="000000"/>
                        </a:solidFill>
                        <a:latin typeface="Calibri" pitchFamily="34" charset="0"/>
                        <a:cs typeface="Calibri" pitchFamily="34" charset="0"/>
                      </a:endParaRPr>
                    </a:p>
                  </a:txBody>
                  <a:tcPr marL="0" marR="0" marT="0" marB="0" anchor="b"/>
                </a:tc>
              </a:tr>
              <a:tr h="232616">
                <a:tc>
                  <a:txBody>
                    <a:bodyPr/>
                    <a:lstStyle/>
                    <a:p>
                      <a:pPr algn="just" fontAlgn="b"/>
                      <a:r>
                        <a:rPr lang="en-GB" sz="1100" b="0" i="1" u="none" strike="noStrike" dirty="0">
                          <a:latin typeface="Calibri" pitchFamily="34" charset="0"/>
                          <a:cs typeface="Calibri" pitchFamily="34" charset="0"/>
                        </a:rPr>
                        <a:t>Notiophilus biguttatus</a:t>
                      </a:r>
                      <a:endParaRPr lang="en-GB" sz="1100" b="0" i="1" u="none" strike="noStrike" dirty="0">
                        <a:solidFill>
                          <a:srgbClr val="000000"/>
                        </a:solidFill>
                        <a:latin typeface="Calibri" pitchFamily="34" charset="0"/>
                        <a:cs typeface="Calibri" pitchFamily="34" charset="0"/>
                      </a:endParaRPr>
                    </a:p>
                  </a:txBody>
                  <a:tcPr marL="0" marR="0" marT="0" marB="0" anchor="b"/>
                </a:tc>
              </a:tr>
              <a:tr h="244246">
                <a:tc>
                  <a:txBody>
                    <a:bodyPr/>
                    <a:lstStyle/>
                    <a:p>
                      <a:pPr algn="just" fontAlgn="b"/>
                      <a:r>
                        <a:rPr lang="en-GB" sz="1100" b="0" i="1" u="none" strike="noStrike" dirty="0">
                          <a:latin typeface="Calibri" pitchFamily="34" charset="0"/>
                          <a:cs typeface="Calibri" pitchFamily="34" charset="0"/>
                        </a:rPr>
                        <a:t>Notiophilus germinyi</a:t>
                      </a:r>
                      <a:endParaRPr lang="en-GB" sz="1100" b="0" i="1" u="none" strike="noStrike" dirty="0">
                        <a:solidFill>
                          <a:srgbClr val="000000"/>
                        </a:solidFill>
                        <a:latin typeface="Calibri" pitchFamily="34" charset="0"/>
                        <a:cs typeface="Calibri" pitchFamily="34" charset="0"/>
                      </a:endParaRPr>
                    </a:p>
                  </a:txBody>
                  <a:tcPr marL="0" marR="0" marT="0" marB="0" anchor="b"/>
                </a:tc>
              </a:tr>
              <a:tr h="244246">
                <a:tc>
                  <a:txBody>
                    <a:bodyPr/>
                    <a:lstStyle/>
                    <a:p>
                      <a:pPr algn="just" fontAlgn="b"/>
                      <a:r>
                        <a:rPr lang="en-GB" sz="1100" b="0" i="1" u="none" strike="noStrike" dirty="0">
                          <a:latin typeface="Calibri" pitchFamily="34" charset="0"/>
                          <a:cs typeface="Calibri" pitchFamily="34" charset="0"/>
                        </a:rPr>
                        <a:t>Leistus terminatus</a:t>
                      </a:r>
                      <a:endParaRPr lang="en-GB" sz="1100" b="0" i="1" u="none" strike="noStrike" dirty="0">
                        <a:solidFill>
                          <a:srgbClr val="000000"/>
                        </a:solidFill>
                        <a:latin typeface="Calibri" pitchFamily="34" charset="0"/>
                        <a:cs typeface="Calibri" pitchFamily="34" charset="0"/>
                      </a:endParaRPr>
                    </a:p>
                  </a:txBody>
                  <a:tcPr marL="0" marR="0" marT="0" marB="0" anchor="b"/>
                </a:tc>
              </a:tr>
              <a:tr h="232616">
                <a:tc>
                  <a:txBody>
                    <a:bodyPr/>
                    <a:lstStyle/>
                    <a:p>
                      <a:pPr algn="just" fontAlgn="b"/>
                      <a:r>
                        <a:rPr lang="en-GB" sz="1100" b="0" i="1" u="none" strike="noStrike" dirty="0">
                          <a:latin typeface="Calibri" pitchFamily="34" charset="0"/>
                          <a:cs typeface="Calibri" pitchFamily="34" charset="0"/>
                        </a:rPr>
                        <a:t>Loricera pilicornis</a:t>
                      </a:r>
                      <a:endParaRPr lang="en-GB" sz="1100" b="0" i="1" u="none" strike="noStrike" dirty="0">
                        <a:solidFill>
                          <a:srgbClr val="000000"/>
                        </a:solidFill>
                        <a:latin typeface="Calibri" pitchFamily="34" charset="0"/>
                        <a:cs typeface="Calibri" pitchFamily="34" charset="0"/>
                      </a:endParaRPr>
                    </a:p>
                  </a:txBody>
                  <a:tcPr marL="0" marR="0" marT="0" marB="0" anchor="b"/>
                </a:tc>
              </a:tr>
              <a:tr h="232616">
                <a:tc>
                  <a:txBody>
                    <a:bodyPr/>
                    <a:lstStyle/>
                    <a:p>
                      <a:pPr algn="just" fontAlgn="b"/>
                      <a:r>
                        <a:rPr lang="en-GB" sz="1100" b="0" i="1" u="none" strike="noStrike" dirty="0">
                          <a:latin typeface="Calibri" pitchFamily="34" charset="0"/>
                          <a:cs typeface="Calibri" pitchFamily="34" charset="0"/>
                        </a:rPr>
                        <a:t>Nebria salina</a:t>
                      </a:r>
                      <a:endParaRPr lang="en-GB" sz="1100" b="0" i="1" u="none" strike="noStrike" dirty="0">
                        <a:solidFill>
                          <a:srgbClr val="000000"/>
                        </a:solidFill>
                        <a:latin typeface="Calibri" pitchFamily="34" charset="0"/>
                        <a:cs typeface="Calibri" pitchFamily="34" charset="0"/>
                      </a:endParaRPr>
                    </a:p>
                  </a:txBody>
                  <a:tcPr marL="0" marR="0" marT="0" marB="0" anchor="b"/>
                </a:tc>
              </a:tr>
              <a:tr h="232616">
                <a:tc>
                  <a:txBody>
                    <a:bodyPr/>
                    <a:lstStyle/>
                    <a:p>
                      <a:pPr algn="just" fontAlgn="b"/>
                      <a:r>
                        <a:rPr lang="en-GB" sz="1100" b="0" i="1" u="none" strike="noStrike" dirty="0">
                          <a:latin typeface="Calibri" pitchFamily="34" charset="0"/>
                          <a:cs typeface="Calibri" pitchFamily="34" charset="0"/>
                        </a:rPr>
                        <a:t>Patrobus assimilis</a:t>
                      </a:r>
                      <a:endParaRPr lang="en-GB" sz="1100" b="0" i="1" u="none" strike="noStrike" dirty="0">
                        <a:solidFill>
                          <a:srgbClr val="000000"/>
                        </a:solidFill>
                        <a:latin typeface="Calibri" pitchFamily="34" charset="0"/>
                        <a:cs typeface="Calibri" pitchFamily="34" charset="0"/>
                      </a:endParaRPr>
                    </a:p>
                  </a:txBody>
                  <a:tcPr marL="0" marR="0" marT="0" marB="0" anchor="b"/>
                </a:tc>
              </a:tr>
              <a:tr h="232616">
                <a:tc>
                  <a:txBody>
                    <a:bodyPr/>
                    <a:lstStyle/>
                    <a:p>
                      <a:pPr algn="just" fontAlgn="b"/>
                      <a:r>
                        <a:rPr lang="en-GB" sz="1100" b="0" i="1" u="none" strike="noStrike" dirty="0">
                          <a:latin typeface="Calibri" pitchFamily="34" charset="0"/>
                          <a:cs typeface="Calibri" pitchFamily="34" charset="0"/>
                        </a:rPr>
                        <a:t>Pterostichus nigrita</a:t>
                      </a:r>
                      <a:endParaRPr lang="en-GB" sz="1100" b="0" i="1" u="none" strike="noStrike" dirty="0">
                        <a:solidFill>
                          <a:srgbClr val="000000"/>
                        </a:solidFill>
                        <a:latin typeface="Calibri" pitchFamily="34" charset="0"/>
                        <a:cs typeface="Calibri" pitchFamily="34" charset="0"/>
                      </a:endParaRPr>
                    </a:p>
                  </a:txBody>
                  <a:tcPr marL="0" marR="0" marT="0" marB="0" anchor="b"/>
                </a:tc>
              </a:tr>
              <a:tr h="232616">
                <a:tc>
                  <a:txBody>
                    <a:bodyPr/>
                    <a:lstStyle/>
                    <a:p>
                      <a:pPr algn="just" fontAlgn="b"/>
                      <a:r>
                        <a:rPr lang="en-GB" sz="1100" b="0" i="1" u="none" strike="noStrike" dirty="0">
                          <a:latin typeface="Calibri" pitchFamily="34" charset="0"/>
                          <a:cs typeface="Calibri" pitchFamily="34" charset="0"/>
                        </a:rPr>
                        <a:t>Trechus obtusus</a:t>
                      </a:r>
                      <a:endParaRPr lang="en-GB" sz="1100" b="0" i="1" u="none" strike="noStrike" dirty="0">
                        <a:solidFill>
                          <a:srgbClr val="000000"/>
                        </a:solidFill>
                        <a:latin typeface="Calibri" pitchFamily="34" charset="0"/>
                        <a:cs typeface="Calibri" pitchFamily="34" charset="0"/>
                      </a:endParaRPr>
                    </a:p>
                  </a:txBody>
                  <a:tcPr marL="0" marR="0" marT="0" marB="0" anchor="b"/>
                </a:tc>
              </a:tr>
              <a:tr h="248542">
                <a:tc>
                  <a:txBody>
                    <a:bodyPr/>
                    <a:lstStyle/>
                    <a:p>
                      <a:pPr algn="just" fontAlgn="b"/>
                      <a:r>
                        <a:rPr lang="en-GB" sz="1050" b="1" i="1" u="none" strike="noStrike" dirty="0" smtClean="0">
                          <a:solidFill>
                            <a:srgbClr val="000000"/>
                          </a:solidFill>
                          <a:latin typeface="Calibri" pitchFamily="34" charset="0"/>
                          <a:cs typeface="Calibri" pitchFamily="34" charset="0"/>
                        </a:rPr>
                        <a:t>Agonum</a:t>
                      </a:r>
                      <a:r>
                        <a:rPr lang="en-GB" sz="1050" b="1" i="1" u="none" strike="noStrike" baseline="0" dirty="0" smtClean="0">
                          <a:solidFill>
                            <a:srgbClr val="000000"/>
                          </a:solidFill>
                          <a:latin typeface="Calibri" pitchFamily="34" charset="0"/>
                          <a:cs typeface="Calibri" pitchFamily="34" charset="0"/>
                        </a:rPr>
                        <a:t> ericeti</a:t>
                      </a:r>
                      <a:endParaRPr lang="en-GB" sz="1050" b="1" i="1" u="none" strike="noStrike" dirty="0">
                        <a:solidFill>
                          <a:srgbClr val="000000"/>
                        </a:solidFill>
                        <a:latin typeface="Calibri" pitchFamily="34" charset="0"/>
                        <a:cs typeface="Calibri" pitchFamily="34" charset="0"/>
                      </a:endParaRPr>
                    </a:p>
                  </a:txBody>
                  <a:tcPr marL="0" marR="0" marT="0" marB="0" anchor="b"/>
                </a:tc>
              </a:tr>
              <a:tr h="262642">
                <a:tc>
                  <a:txBody>
                    <a:bodyPr/>
                    <a:lstStyle/>
                    <a:p>
                      <a:pPr algn="just" fontAlgn="b"/>
                      <a:r>
                        <a:rPr lang="en-GB" sz="1050" b="1" i="1" u="none" strike="noStrike" dirty="0" smtClean="0">
                          <a:latin typeface="Calibri" pitchFamily="34" charset="0"/>
                          <a:cs typeface="Calibri" pitchFamily="34" charset="0"/>
                        </a:rPr>
                        <a:t>Agonum</a:t>
                      </a:r>
                      <a:r>
                        <a:rPr lang="en-GB" sz="1100" b="1" i="1" u="none" strike="noStrike" dirty="0" smtClean="0">
                          <a:latin typeface="Calibri" pitchFamily="34" charset="0"/>
                          <a:cs typeface="Calibri" pitchFamily="34" charset="0"/>
                        </a:rPr>
                        <a:t> </a:t>
                      </a:r>
                      <a:r>
                        <a:rPr lang="en-GB" sz="1050" b="1" i="1" u="none" strike="noStrike" dirty="0" smtClean="0">
                          <a:latin typeface="Calibri" pitchFamily="34" charset="0"/>
                          <a:cs typeface="Calibri" pitchFamily="34" charset="0"/>
                        </a:rPr>
                        <a:t>fuliginosum</a:t>
                      </a:r>
                      <a:endParaRPr lang="en-GB" sz="1100" b="1" i="1" u="none" strike="noStrike" dirty="0">
                        <a:solidFill>
                          <a:srgbClr val="000000"/>
                        </a:solidFill>
                        <a:latin typeface="Calibri" pitchFamily="34" charset="0"/>
                        <a:cs typeface="Calibri" pitchFamily="34" charset="0"/>
                      </a:endParaRPr>
                    </a:p>
                  </a:txBody>
                  <a:tcPr marL="0" marR="0" marT="0" marB="0" anchor="b"/>
                </a:tc>
              </a:tr>
              <a:tr h="244246">
                <a:tc>
                  <a:txBody>
                    <a:bodyPr/>
                    <a:lstStyle/>
                    <a:p>
                      <a:pPr algn="just" fontAlgn="b"/>
                      <a:r>
                        <a:rPr lang="en-GB" sz="1100" b="0" i="1" u="none" strike="noStrike" dirty="0" smtClean="0">
                          <a:latin typeface="Calibri" pitchFamily="34" charset="0"/>
                          <a:cs typeface="Calibri" pitchFamily="34" charset="0"/>
                        </a:rPr>
                        <a:t>Amara lunicollis</a:t>
                      </a:r>
                      <a:endParaRPr lang="en-GB" sz="1100" b="0" i="1" u="none" strike="noStrike" dirty="0">
                        <a:solidFill>
                          <a:srgbClr val="000000"/>
                        </a:solidFill>
                        <a:latin typeface="Calibri" pitchFamily="34" charset="0"/>
                        <a:cs typeface="Calibri" pitchFamily="34" charset="0"/>
                      </a:endParaRPr>
                    </a:p>
                  </a:txBody>
                  <a:tcPr marL="0" marR="0" marT="0" marB="0" anchor="b"/>
                </a:tc>
              </a:tr>
              <a:tr h="244246">
                <a:tc>
                  <a:txBody>
                    <a:bodyPr/>
                    <a:lstStyle/>
                    <a:p>
                      <a:pPr algn="just" fontAlgn="b"/>
                      <a:r>
                        <a:rPr lang="en-GB" sz="1100" b="0" i="1" u="none" strike="noStrike" dirty="0" smtClean="0">
                          <a:latin typeface="Calibri" pitchFamily="34" charset="0"/>
                          <a:cs typeface="Calibri" pitchFamily="34" charset="0"/>
                        </a:rPr>
                        <a:t>Trechus rubens</a:t>
                      </a:r>
                      <a:endParaRPr lang="en-GB" sz="1100" b="0" i="1" u="none" strike="noStrike" dirty="0">
                        <a:solidFill>
                          <a:srgbClr val="000000"/>
                        </a:solidFill>
                        <a:latin typeface="Calibri" pitchFamily="34" charset="0"/>
                        <a:cs typeface="Calibri" pitchFamily="34" charset="0"/>
                      </a:endParaRPr>
                    </a:p>
                  </a:txBody>
                  <a:tcPr marL="0" marR="0" marT="0" marB="0" anchor="b"/>
                </a:tc>
              </a:tr>
              <a:tr h="244246">
                <a:tc>
                  <a:txBody>
                    <a:bodyPr/>
                    <a:lstStyle/>
                    <a:p>
                      <a:pPr algn="just" fontAlgn="b"/>
                      <a:r>
                        <a:rPr lang="en-GB" sz="1100" b="0" i="1" u="none" strike="noStrike" dirty="0" smtClean="0">
                          <a:latin typeface="Calibri" pitchFamily="34" charset="0"/>
                          <a:cs typeface="Calibri" pitchFamily="34" charset="0"/>
                        </a:rPr>
                        <a:t>Bembidion quadrimaculatum</a:t>
                      </a:r>
                      <a:endParaRPr lang="en-GB" sz="1100" b="0" i="1" u="none" strike="noStrike" dirty="0">
                        <a:solidFill>
                          <a:srgbClr val="000000"/>
                        </a:solidFill>
                        <a:latin typeface="Calibri" pitchFamily="34" charset="0"/>
                        <a:cs typeface="Calibri" pitchFamily="34" charset="0"/>
                      </a:endParaRPr>
                    </a:p>
                  </a:txBody>
                  <a:tcPr marL="0" marR="0" marT="0" marB="0" anchor="b"/>
                </a:tc>
              </a:tr>
            </a:tbl>
          </a:graphicData>
        </a:graphic>
      </p:graphicFrame>
      <p:graphicFrame>
        <p:nvGraphicFramePr>
          <p:cNvPr id="5" name="Table 4"/>
          <p:cNvGraphicFramePr>
            <a:graphicFrameLocks noGrp="1"/>
          </p:cNvGraphicFramePr>
          <p:nvPr/>
        </p:nvGraphicFramePr>
        <p:xfrm>
          <a:off x="2214546" y="1714488"/>
          <a:ext cx="2280958" cy="5021144"/>
        </p:xfrm>
        <a:graphic>
          <a:graphicData uri="http://schemas.openxmlformats.org/drawingml/2006/table">
            <a:tbl>
              <a:tblPr>
                <a:tableStyleId>{2D5ABB26-0587-4C30-8999-92F81FD0307C}</a:tableStyleId>
              </a:tblPr>
              <a:tblGrid>
                <a:gridCol w="2280958"/>
              </a:tblGrid>
              <a:tr h="202408">
                <a:tc>
                  <a:txBody>
                    <a:bodyPr/>
                    <a:lstStyle/>
                    <a:p>
                      <a:pPr algn="just" fontAlgn="b"/>
                      <a:r>
                        <a:rPr lang="en-GB" sz="1200" b="1" u="none" strike="noStrike" dirty="0" smtClean="0"/>
                        <a:t>O. COLEOPTERA</a:t>
                      </a:r>
                      <a:endParaRPr lang="en-GB" sz="1200" b="1" i="0" u="none" strike="noStrike" dirty="0">
                        <a:solidFill>
                          <a:srgbClr val="000000"/>
                        </a:solidFill>
                        <a:latin typeface="Calibri"/>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Carabidae larvae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Hydrophilidae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smtClean="0">
                          <a:latin typeface="Calibri" pitchFamily="34" charset="0"/>
                          <a:cs typeface="Calibri" pitchFamily="34" charset="0"/>
                        </a:rPr>
                        <a:t>Leioidae (</a:t>
                      </a:r>
                      <a:r>
                        <a:rPr lang="en-GB" sz="1200" i="1" u="none" strike="noStrike" dirty="0" smtClean="0">
                          <a:latin typeface="Calibri" pitchFamily="34" charset="0"/>
                          <a:cs typeface="Calibri" pitchFamily="34" charset="0"/>
                        </a:rPr>
                        <a:t>Catops</a:t>
                      </a:r>
                      <a:r>
                        <a:rPr lang="en-GB" sz="1200" i="1" u="none" strike="noStrike" baseline="0" dirty="0" smtClean="0">
                          <a:latin typeface="Calibri" pitchFamily="34" charset="0"/>
                          <a:cs typeface="Calibri" pitchFamily="34" charset="0"/>
                        </a:rPr>
                        <a:t> sp.)</a:t>
                      </a:r>
                      <a:endParaRPr lang="en-GB" sz="1200" b="0" i="1"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Staphylinidae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  </a:t>
                      </a:r>
                      <a:r>
                        <a:rPr lang="en-GB" sz="1200" u="none" strike="noStrike" dirty="0" smtClean="0">
                          <a:latin typeface="Calibri" pitchFamily="34" charset="0"/>
                          <a:cs typeface="Calibri" pitchFamily="34" charset="0"/>
                        </a:rPr>
                        <a:t>Proteininae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Hydraenidae (</a:t>
                      </a:r>
                      <a:r>
                        <a:rPr lang="en-GB" sz="1200" i="1" u="none" strike="noStrike" dirty="0">
                          <a:latin typeface="Calibri" pitchFamily="34" charset="0"/>
                          <a:cs typeface="Calibri" pitchFamily="34" charset="0"/>
                        </a:rPr>
                        <a:t>Limnebius sp.)</a:t>
                      </a:r>
                      <a:endParaRPr lang="en-GB" sz="1200" b="0" i="1"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Silphidae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i="1" u="none" strike="noStrike" dirty="0">
                          <a:latin typeface="Calibri" pitchFamily="34" charset="0"/>
                          <a:cs typeface="Calibri" pitchFamily="34" charset="0"/>
                        </a:rPr>
                        <a:t>  Nicrophorus </a:t>
                      </a:r>
                      <a:r>
                        <a:rPr lang="en-GB" sz="1200" i="1" u="none" strike="noStrike" dirty="0" smtClean="0">
                          <a:latin typeface="Calibri" pitchFamily="34" charset="0"/>
                          <a:cs typeface="Calibri" pitchFamily="34" charset="0"/>
                        </a:rPr>
                        <a:t>vespilloides</a:t>
                      </a:r>
                    </a:p>
                    <a:p>
                      <a:pPr algn="just" fontAlgn="b"/>
                      <a:r>
                        <a:rPr lang="en-GB" sz="1200" b="0" i="1" u="none" strike="noStrike" dirty="0" smtClean="0">
                          <a:solidFill>
                            <a:srgbClr val="000000"/>
                          </a:solidFill>
                          <a:latin typeface="Calibri" pitchFamily="34" charset="0"/>
                          <a:cs typeface="Calibri" pitchFamily="34" charset="0"/>
                        </a:rPr>
                        <a:t>   Nicrophorus investigator</a:t>
                      </a:r>
                      <a:endParaRPr lang="en-GB" sz="1200" b="0" i="1"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i="1" u="none" strike="noStrike" dirty="0">
                          <a:latin typeface="Calibri" pitchFamily="34" charset="0"/>
                          <a:cs typeface="Calibri" pitchFamily="34" charset="0"/>
                        </a:rPr>
                        <a:t>  Tanatophilus rugosus</a:t>
                      </a:r>
                      <a:endParaRPr lang="en-GB" sz="1200" b="0" i="1"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i="1" u="none" strike="noStrike" dirty="0">
                          <a:latin typeface="Calibri" pitchFamily="34" charset="0"/>
                          <a:cs typeface="Calibri" pitchFamily="34" charset="0"/>
                        </a:rPr>
                        <a:t>  Nicrophorus humator</a:t>
                      </a:r>
                      <a:endParaRPr lang="en-GB" sz="1200" b="0" i="1"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i="1" u="none" strike="noStrike" dirty="0">
                          <a:latin typeface="Calibri" pitchFamily="34" charset="0"/>
                          <a:cs typeface="Calibri" pitchFamily="34" charset="0"/>
                        </a:rPr>
                        <a:t>  Oiceoptoma thoracicum</a:t>
                      </a:r>
                      <a:endParaRPr lang="en-GB" sz="1200" b="0" i="1"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Elateridae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Pselaphinae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Scydmaeinidae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Entiminae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Cantharidae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Dytiscidae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Cerambycidae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Curculionoidea</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Monotomidae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Gyrinidae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Scarabeidae</a:t>
                      </a:r>
                      <a:endParaRPr lang="en-GB" sz="1200" b="0" i="0" u="none" strike="noStrike" dirty="0">
                        <a:solidFill>
                          <a:srgbClr val="000000"/>
                        </a:solidFill>
                        <a:latin typeface="Calibri" pitchFamily="34" charset="0"/>
                        <a:cs typeface="Calibri" pitchFamily="34" charset="0"/>
                      </a:endParaRPr>
                    </a:p>
                  </a:txBody>
                  <a:tcPr marL="0" marR="0" marT="0" marB="0" anchor="b"/>
                </a:tc>
              </a:tr>
              <a:tr h="202408">
                <a:tc>
                  <a:txBody>
                    <a:bodyPr/>
                    <a:lstStyle/>
                    <a:p>
                      <a:pPr algn="just" fontAlgn="b"/>
                      <a:r>
                        <a:rPr lang="en-GB" sz="1200" u="none" strike="noStrike" dirty="0">
                          <a:latin typeface="Calibri" pitchFamily="34" charset="0"/>
                          <a:cs typeface="Calibri" pitchFamily="34" charset="0"/>
                        </a:rPr>
                        <a:t>Nitidulidae</a:t>
                      </a:r>
                      <a:endParaRPr lang="en-GB" sz="1200" b="0" i="0" u="none" strike="noStrike" dirty="0">
                        <a:solidFill>
                          <a:srgbClr val="000000"/>
                        </a:solidFill>
                        <a:latin typeface="Calibri" pitchFamily="34" charset="0"/>
                        <a:cs typeface="Calibri" pitchFamily="34" charset="0"/>
                      </a:endParaRPr>
                    </a:p>
                  </a:txBody>
                  <a:tcPr marL="0" marR="0" marT="0" marB="0" anchor="b"/>
                </a:tc>
              </a:tr>
            </a:tbl>
          </a:graphicData>
        </a:graphic>
      </p:graphicFrame>
      <p:graphicFrame>
        <p:nvGraphicFramePr>
          <p:cNvPr id="6" name="Table 5"/>
          <p:cNvGraphicFramePr>
            <a:graphicFrameLocks noGrp="1"/>
          </p:cNvGraphicFramePr>
          <p:nvPr/>
        </p:nvGraphicFramePr>
        <p:xfrm>
          <a:off x="7345394" y="1719264"/>
          <a:ext cx="1727200" cy="1924050"/>
        </p:xfrm>
        <a:graphic>
          <a:graphicData uri="http://schemas.openxmlformats.org/drawingml/2006/table">
            <a:tbl>
              <a:tblPr>
                <a:tableStyleId>{2D5ABB26-0587-4C30-8999-92F81FD0307C}</a:tableStyleId>
              </a:tblPr>
              <a:tblGrid>
                <a:gridCol w="1727200"/>
              </a:tblGrid>
              <a:tr h="190500">
                <a:tc>
                  <a:txBody>
                    <a:bodyPr/>
                    <a:lstStyle/>
                    <a:p>
                      <a:pPr algn="just" fontAlgn="b"/>
                      <a:r>
                        <a:rPr lang="en-GB" sz="1200" b="1" u="none" strike="noStrike" dirty="0" smtClean="0">
                          <a:latin typeface="Calibri" pitchFamily="34" charset="0"/>
                          <a:cs typeface="Calibri" pitchFamily="34" charset="0"/>
                        </a:rPr>
                        <a:t>SBC. ACARI</a:t>
                      </a:r>
                      <a:endParaRPr lang="en-GB" sz="1200" b="1"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Prostigmata</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  Bdellidae</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Trombiculidae</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Erythraeidea</a:t>
                      </a:r>
                      <a:endParaRPr lang="en-GB" sz="1200" b="0" i="0" u="none" strike="noStrike" dirty="0">
                        <a:solidFill>
                          <a:srgbClr val="000000"/>
                        </a:solidFill>
                        <a:latin typeface="Calibri" pitchFamily="34" charset="0"/>
                        <a:cs typeface="Calibri" pitchFamily="34" charset="0"/>
                      </a:endParaRPr>
                    </a:p>
                  </a:txBody>
                  <a:tcPr marL="0" marR="0" marT="0" marB="0" anchor="b"/>
                </a:tc>
              </a:tr>
              <a:tr h="200025">
                <a:tc>
                  <a:txBody>
                    <a:bodyPr/>
                    <a:lstStyle/>
                    <a:p>
                      <a:pPr algn="just" fontAlgn="b"/>
                      <a:r>
                        <a:rPr lang="en-GB" sz="1200" u="none" strike="noStrike" dirty="0">
                          <a:latin typeface="Calibri" pitchFamily="34" charset="0"/>
                          <a:cs typeface="Calibri" pitchFamily="34" charset="0"/>
                        </a:rPr>
                        <a:t>Mesostigmata</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Oribatida</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       Phthiracaridae</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       Damaeidae</a:t>
                      </a:r>
                      <a:endParaRPr lang="en-GB" sz="1200" b="0" i="0" u="none" strike="noStrike" dirty="0">
                        <a:solidFill>
                          <a:srgbClr val="000000"/>
                        </a:solidFill>
                        <a:latin typeface="Calibri" pitchFamily="34" charset="0"/>
                        <a:cs typeface="Calibri" pitchFamily="34" charset="0"/>
                      </a:endParaRPr>
                    </a:p>
                  </a:txBody>
                  <a:tcPr marL="0" marR="0" marT="0" marB="0" anchor="b"/>
                </a:tc>
              </a:tr>
              <a:tr h="200025">
                <a:tc>
                  <a:txBody>
                    <a:bodyPr/>
                    <a:lstStyle/>
                    <a:p>
                      <a:pPr algn="just" fontAlgn="b"/>
                      <a:r>
                        <a:rPr lang="en-GB" sz="1200" u="none" strike="noStrike" dirty="0">
                          <a:latin typeface="Calibri" pitchFamily="34" charset="0"/>
                          <a:cs typeface="Calibri" pitchFamily="34" charset="0"/>
                        </a:rPr>
                        <a:t>Ixodidae</a:t>
                      </a:r>
                      <a:endParaRPr lang="en-GB" sz="1200" b="0" i="0" u="none" strike="noStrike" dirty="0">
                        <a:solidFill>
                          <a:srgbClr val="000000"/>
                        </a:solidFill>
                        <a:latin typeface="Calibri" pitchFamily="34" charset="0"/>
                        <a:cs typeface="Calibri" pitchFamily="34" charset="0"/>
                      </a:endParaRPr>
                    </a:p>
                  </a:txBody>
                  <a:tcPr marL="0" marR="0" marT="0" marB="0" anchor="b"/>
                </a:tc>
              </a:tr>
            </a:tbl>
          </a:graphicData>
        </a:graphic>
      </p:graphicFrame>
      <p:graphicFrame>
        <p:nvGraphicFramePr>
          <p:cNvPr id="7" name="Table 6"/>
          <p:cNvGraphicFramePr>
            <a:graphicFrameLocks noGrp="1"/>
          </p:cNvGraphicFramePr>
          <p:nvPr/>
        </p:nvGraphicFramePr>
        <p:xfrm>
          <a:off x="7345394" y="5214950"/>
          <a:ext cx="1727200" cy="1352550"/>
        </p:xfrm>
        <a:graphic>
          <a:graphicData uri="http://schemas.openxmlformats.org/drawingml/2006/table">
            <a:tbl>
              <a:tblPr>
                <a:tableStyleId>{2D5ABB26-0587-4C30-8999-92F81FD0307C}</a:tableStyleId>
              </a:tblPr>
              <a:tblGrid>
                <a:gridCol w="1727200"/>
              </a:tblGrid>
              <a:tr h="190500">
                <a:tc>
                  <a:txBody>
                    <a:bodyPr/>
                    <a:lstStyle/>
                    <a:p>
                      <a:pPr algn="just" fontAlgn="b"/>
                      <a:r>
                        <a:rPr lang="en-GB" sz="1200" b="1" u="none" strike="noStrike" dirty="0" smtClean="0">
                          <a:latin typeface="Calibri" pitchFamily="34" charset="0"/>
                          <a:cs typeface="Calibri" pitchFamily="34" charset="0"/>
                        </a:rPr>
                        <a:t>SBP. VERTEBRATA</a:t>
                      </a:r>
                      <a:endParaRPr lang="en-GB" sz="1200" b="1"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smtClean="0">
                          <a:latin typeface="Calibri" pitchFamily="34" charset="0"/>
                          <a:cs typeface="Calibri" pitchFamily="34" charset="0"/>
                        </a:rPr>
                        <a:t>  Shrew</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smtClean="0">
                          <a:latin typeface="Calibri" pitchFamily="34" charset="0"/>
                          <a:cs typeface="Calibri" pitchFamily="34" charset="0"/>
                        </a:rPr>
                        <a:t>  Newt</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smtClean="0">
                          <a:latin typeface="Calibri" pitchFamily="34" charset="0"/>
                          <a:cs typeface="Calibri" pitchFamily="34" charset="0"/>
                        </a:rPr>
                        <a:t>  Toad</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smtClean="0">
                          <a:latin typeface="Calibri" pitchFamily="34" charset="0"/>
                          <a:cs typeface="Calibri" pitchFamily="34" charset="0"/>
                        </a:rPr>
                        <a:t>  Frog</a:t>
                      </a:r>
                      <a:endParaRPr lang="en-GB" sz="1200" b="0" i="0" u="none" strike="noStrike" dirty="0">
                        <a:solidFill>
                          <a:srgbClr val="000000"/>
                        </a:solidFill>
                        <a:latin typeface="Calibri" pitchFamily="34" charset="0"/>
                        <a:cs typeface="Calibri" pitchFamily="34" charset="0"/>
                      </a:endParaRPr>
                    </a:p>
                  </a:txBody>
                  <a:tcPr marL="0" marR="0" marT="0" marB="0" anchor="b"/>
                </a:tc>
              </a:tr>
              <a:tr h="200025">
                <a:tc>
                  <a:txBody>
                    <a:bodyPr/>
                    <a:lstStyle/>
                    <a:p>
                      <a:pPr algn="just" fontAlgn="b"/>
                      <a:r>
                        <a:rPr lang="en-GB" sz="1200" u="none" strike="noStrike" dirty="0" smtClean="0">
                          <a:latin typeface="Calibri" pitchFamily="34" charset="0"/>
                          <a:cs typeface="Calibri" pitchFamily="34" charset="0"/>
                        </a:rPr>
                        <a:t>  Lizard</a:t>
                      </a:r>
                      <a:endParaRPr lang="en-GB" sz="1200" b="0" i="0" u="none" strike="noStrike" dirty="0">
                        <a:solidFill>
                          <a:srgbClr val="000000"/>
                        </a:solidFill>
                        <a:latin typeface="Calibri" pitchFamily="34" charset="0"/>
                        <a:cs typeface="Calibri" pitchFamily="34" charset="0"/>
                      </a:endParaRPr>
                    </a:p>
                  </a:txBody>
                  <a:tcPr marL="0" marR="0" marT="0" marB="0" anchor="b"/>
                </a:tc>
              </a:tr>
              <a:tr h="200025">
                <a:tc>
                  <a:txBody>
                    <a:bodyPr/>
                    <a:lstStyle/>
                    <a:p>
                      <a:pPr algn="just" fontAlgn="b"/>
                      <a:r>
                        <a:rPr lang="en-GB" sz="1200" u="none" strike="noStrike" dirty="0" smtClean="0">
                          <a:latin typeface="Calibri" pitchFamily="34" charset="0"/>
                          <a:cs typeface="Calibri" pitchFamily="34" charset="0"/>
                        </a:rPr>
                        <a:t>  Vole</a:t>
                      </a:r>
                      <a:endParaRPr lang="en-GB" sz="1200" b="0" i="0" u="none" strike="noStrike" dirty="0">
                        <a:solidFill>
                          <a:srgbClr val="000000"/>
                        </a:solidFill>
                        <a:latin typeface="Calibri" pitchFamily="34" charset="0"/>
                        <a:cs typeface="Calibri" pitchFamily="34" charset="0"/>
                      </a:endParaRPr>
                    </a:p>
                  </a:txBody>
                  <a:tcPr marL="0" marR="0" marT="0" marB="0" anchor="b"/>
                </a:tc>
              </a:tr>
            </a:tbl>
          </a:graphicData>
        </a:graphic>
      </p:graphicFrame>
      <p:graphicFrame>
        <p:nvGraphicFramePr>
          <p:cNvPr id="8" name="Table 7"/>
          <p:cNvGraphicFramePr>
            <a:graphicFrameLocks noGrp="1"/>
          </p:cNvGraphicFramePr>
          <p:nvPr/>
        </p:nvGraphicFramePr>
        <p:xfrm>
          <a:off x="4286248" y="1716423"/>
          <a:ext cx="1739900" cy="4297680"/>
        </p:xfrm>
        <a:graphic>
          <a:graphicData uri="http://schemas.openxmlformats.org/drawingml/2006/table">
            <a:tbl>
              <a:tblPr>
                <a:tableStyleId>{2D5ABB26-0587-4C30-8999-92F81FD0307C}</a:tableStyleId>
              </a:tblPr>
              <a:tblGrid>
                <a:gridCol w="1739900"/>
              </a:tblGrid>
              <a:tr h="190500">
                <a:tc>
                  <a:txBody>
                    <a:bodyPr/>
                    <a:lstStyle/>
                    <a:p>
                      <a:pPr algn="just" fontAlgn="b"/>
                      <a:r>
                        <a:rPr lang="en-GB" sz="1200" b="1" u="none" strike="noStrike" dirty="0" smtClean="0">
                          <a:latin typeface="Calibri" pitchFamily="34" charset="0"/>
                          <a:cs typeface="Calibri" pitchFamily="34" charset="0"/>
                        </a:rPr>
                        <a:t>O. SIPHONAPTERA</a:t>
                      </a:r>
                    </a:p>
                    <a:p>
                      <a:pPr algn="just" fontAlgn="b"/>
                      <a:endParaRPr lang="en-GB" sz="1200" b="1"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b="1" u="none" strike="noStrike" dirty="0" smtClean="0">
                          <a:latin typeface="Calibri" pitchFamily="34" charset="0"/>
                          <a:cs typeface="Calibri" pitchFamily="34" charset="0"/>
                        </a:rPr>
                        <a:t>O. HETEROPTERA</a:t>
                      </a:r>
                    </a:p>
                    <a:p>
                      <a:pPr algn="just" fontAlgn="b"/>
                      <a:endParaRPr lang="en-GB" sz="1200" b="1"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b="1" u="none" strike="noStrike" dirty="0" smtClean="0">
                          <a:latin typeface="Calibri" pitchFamily="34" charset="0"/>
                          <a:cs typeface="Calibri" pitchFamily="34" charset="0"/>
                        </a:rPr>
                        <a:t>O. HOMOPTERA</a:t>
                      </a:r>
                      <a:endParaRPr lang="en-GB" sz="1200" b="1"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Auchenorrhyncha</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Sternorrhyncha</a:t>
                      </a:r>
                      <a:endParaRPr lang="en-GB" sz="1200" b="0" i="0" u="none" strike="noStrike" dirty="0">
                        <a:solidFill>
                          <a:srgbClr val="000000"/>
                        </a:solidFill>
                        <a:latin typeface="Calibri" pitchFamily="34" charset="0"/>
                        <a:cs typeface="Calibri" pitchFamily="34" charset="0"/>
                      </a:endParaRPr>
                    </a:p>
                  </a:txBody>
                  <a:tcPr marL="0" marR="0" marT="0" marB="0" anchor="b"/>
                </a:tc>
              </a:tr>
              <a:tr h="200025">
                <a:tc>
                  <a:txBody>
                    <a:bodyPr/>
                    <a:lstStyle/>
                    <a:p>
                      <a:pPr algn="just" fontAlgn="b"/>
                      <a:r>
                        <a:rPr lang="en-GB" sz="1200" u="none" strike="noStrike" dirty="0">
                          <a:latin typeface="Calibri" pitchFamily="34" charset="0"/>
                          <a:cs typeface="Calibri" pitchFamily="34" charset="0"/>
                        </a:rPr>
                        <a:t>   Coccoidea (scale insect</a:t>
                      </a:r>
                      <a:r>
                        <a:rPr lang="en-GB" sz="1200" u="none" strike="noStrike" dirty="0" smtClean="0">
                          <a:latin typeface="Calibri" pitchFamily="34" charset="0"/>
                          <a:cs typeface="Calibri" pitchFamily="34" charset="0"/>
                        </a:rPr>
                        <a:t>)</a:t>
                      </a:r>
                    </a:p>
                    <a:p>
                      <a:pPr algn="just" fontAlgn="b"/>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b="1" u="none" strike="noStrike" dirty="0" smtClean="0">
                          <a:latin typeface="Calibri" pitchFamily="34" charset="0"/>
                          <a:cs typeface="Calibri" pitchFamily="34" charset="0"/>
                        </a:rPr>
                        <a:t>O. HEMIPTERA</a:t>
                      </a:r>
                      <a:endParaRPr lang="en-GB" sz="1200" b="1"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Gerridae</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Ortheziidae</a:t>
                      </a:r>
                      <a:endParaRPr lang="en-GB" sz="1200" b="0" i="0" u="none" strike="noStrike" dirty="0">
                        <a:solidFill>
                          <a:srgbClr val="000000"/>
                        </a:solidFill>
                        <a:latin typeface="Calibri" pitchFamily="34" charset="0"/>
                        <a:cs typeface="Calibri" pitchFamily="34" charset="0"/>
                      </a:endParaRPr>
                    </a:p>
                  </a:txBody>
                  <a:tcPr marL="0" marR="0" marT="0" marB="0" anchor="b"/>
                </a:tc>
              </a:tr>
              <a:tr h="200025">
                <a:tc>
                  <a:txBody>
                    <a:bodyPr/>
                    <a:lstStyle/>
                    <a:p>
                      <a:pPr algn="just" fontAlgn="b"/>
                      <a:r>
                        <a:rPr lang="en-GB" sz="1200" u="none" strike="noStrike" dirty="0" smtClean="0">
                          <a:latin typeface="Calibri" pitchFamily="34" charset="0"/>
                          <a:cs typeface="Calibri" pitchFamily="34" charset="0"/>
                        </a:rPr>
                        <a:t>Aphidoidea</a:t>
                      </a:r>
                    </a:p>
                    <a:p>
                      <a:pPr algn="just" fontAlgn="b"/>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b="1" u="none" strike="noStrike" dirty="0" smtClean="0">
                          <a:latin typeface="Calibri" pitchFamily="34" charset="0"/>
                          <a:cs typeface="Calibri" pitchFamily="34" charset="0"/>
                        </a:rPr>
                        <a:t>O. HYMENOPTERA</a:t>
                      </a:r>
                      <a:endParaRPr lang="en-GB" sz="1200" b="1"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Formicidae</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i="1" u="none" strike="noStrike" dirty="0">
                          <a:latin typeface="Calibri" pitchFamily="34" charset="0"/>
                          <a:cs typeface="Calibri" pitchFamily="34" charset="0"/>
                        </a:rPr>
                        <a:t>  Myrmica ruginodis</a:t>
                      </a:r>
                      <a:endParaRPr lang="en-GB" sz="1200" b="0" i="1"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i="1" u="none" strike="noStrike" dirty="0">
                          <a:latin typeface="Calibri" pitchFamily="34" charset="0"/>
                          <a:cs typeface="Calibri" pitchFamily="34" charset="0"/>
                        </a:rPr>
                        <a:t>  Formica fusca</a:t>
                      </a:r>
                      <a:endParaRPr lang="en-GB" sz="1200" b="0" i="1"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i="1" u="none" strike="noStrike" dirty="0">
                          <a:latin typeface="Calibri" pitchFamily="34" charset="0"/>
                          <a:cs typeface="Calibri" pitchFamily="34" charset="0"/>
                        </a:rPr>
                        <a:t>  </a:t>
                      </a:r>
                      <a:r>
                        <a:rPr lang="en-GB" sz="1200" i="1" u="none" strike="noStrike" dirty="0" smtClean="0">
                          <a:latin typeface="Calibri" pitchFamily="34" charset="0"/>
                          <a:cs typeface="Calibri" pitchFamily="34" charset="0"/>
                        </a:rPr>
                        <a:t>Lasius niger</a:t>
                      </a:r>
                    </a:p>
                  </a:txBody>
                  <a:tcPr marL="0" marR="0" marT="0" marB="0" anchor="b"/>
                </a:tc>
              </a:tr>
              <a:tr h="190500">
                <a:tc>
                  <a:txBody>
                    <a:bodyPr/>
                    <a:lstStyle/>
                    <a:p>
                      <a:pPr algn="just" fontAlgn="b"/>
                      <a:r>
                        <a:rPr lang="en-GB" sz="1200" u="none" strike="noStrike" dirty="0">
                          <a:latin typeface="Calibri" pitchFamily="34" charset="0"/>
                          <a:cs typeface="Calibri" pitchFamily="34" charset="0"/>
                        </a:rPr>
                        <a:t>Ichneumonoidea</a:t>
                      </a:r>
                      <a:endParaRPr lang="en-GB" sz="1200" b="0" i="0"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smtClean="0">
                          <a:latin typeface="Calibri" pitchFamily="34" charset="0"/>
                          <a:cs typeface="Calibri" pitchFamily="34" charset="0"/>
                        </a:rPr>
                        <a:t>Symphyta</a:t>
                      </a:r>
                    </a:p>
                    <a:p>
                      <a:pPr algn="just" fontAlgn="b"/>
                      <a:endParaRPr lang="en-GB" sz="1200" b="0" i="0" u="none" strike="noStrike" dirty="0" smtClean="0">
                        <a:solidFill>
                          <a:srgbClr val="000000"/>
                        </a:solidFill>
                        <a:latin typeface="Calibri" pitchFamily="34" charset="0"/>
                        <a:cs typeface="Calibri" pitchFamily="34" charset="0"/>
                      </a:endParaRPr>
                    </a:p>
                    <a:p>
                      <a:pPr algn="just" fontAlgn="b"/>
                      <a:r>
                        <a:rPr lang="en-GB" sz="1200" b="1" i="0" u="none" strike="noStrike" dirty="0" smtClean="0">
                          <a:solidFill>
                            <a:srgbClr val="000000"/>
                          </a:solidFill>
                          <a:latin typeface="Calibri" pitchFamily="34" charset="0"/>
                          <a:cs typeface="Calibri" pitchFamily="34" charset="0"/>
                        </a:rPr>
                        <a:t>O. COLLEMBOLA</a:t>
                      </a:r>
                      <a:endParaRPr lang="en-GB" sz="1200" b="1" i="0" u="none" strike="noStrike" dirty="0">
                        <a:solidFill>
                          <a:srgbClr val="000000"/>
                        </a:solidFill>
                        <a:latin typeface="Calibri" pitchFamily="34" charset="0"/>
                        <a:cs typeface="Calibri" pitchFamily="34" charset="0"/>
                      </a:endParaRPr>
                    </a:p>
                  </a:txBody>
                  <a:tcPr marL="0" marR="0" marT="0" marB="0" anchor="b"/>
                </a:tc>
              </a:tr>
            </a:tbl>
          </a:graphicData>
        </a:graphic>
      </p:graphicFrame>
      <p:graphicFrame>
        <p:nvGraphicFramePr>
          <p:cNvPr id="9" name="Table 8"/>
          <p:cNvGraphicFramePr>
            <a:graphicFrameLocks noGrp="1"/>
          </p:cNvGraphicFramePr>
          <p:nvPr/>
        </p:nvGraphicFramePr>
        <p:xfrm>
          <a:off x="5965844" y="1725945"/>
          <a:ext cx="1320800" cy="4572000"/>
        </p:xfrm>
        <a:graphic>
          <a:graphicData uri="http://schemas.openxmlformats.org/drawingml/2006/table">
            <a:tbl>
              <a:tblPr>
                <a:tableStyleId>{2D5ABB26-0587-4C30-8999-92F81FD0307C}</a:tableStyleId>
              </a:tblPr>
              <a:tblGrid>
                <a:gridCol w="1320800"/>
              </a:tblGrid>
              <a:tr h="336665">
                <a:tc>
                  <a:txBody>
                    <a:bodyPr/>
                    <a:lstStyle/>
                    <a:p>
                      <a:pPr algn="just" fontAlgn="b"/>
                      <a:r>
                        <a:rPr lang="en-GB" sz="1200" b="1" u="none" strike="noStrike" dirty="0" smtClean="0">
                          <a:latin typeface="Calibri" pitchFamily="34" charset="0"/>
                          <a:cs typeface="Calibri" pitchFamily="34" charset="0"/>
                        </a:rPr>
                        <a:t>O. PLECOPTERA</a:t>
                      </a:r>
                    </a:p>
                    <a:p>
                      <a:pPr algn="just" fontAlgn="b"/>
                      <a:endParaRPr lang="en-GB" sz="1200" b="1" i="0" u="none" strike="noStrike" dirty="0">
                        <a:solidFill>
                          <a:srgbClr val="000000"/>
                        </a:solidFill>
                        <a:latin typeface="Calibri" pitchFamily="34" charset="0"/>
                        <a:cs typeface="Calibri" pitchFamily="34" charset="0"/>
                      </a:endParaRPr>
                    </a:p>
                  </a:txBody>
                  <a:tcPr marL="0" marR="0" marT="0" marB="0" anchor="b"/>
                </a:tc>
              </a:tr>
              <a:tr h="168333">
                <a:tc>
                  <a:txBody>
                    <a:bodyPr/>
                    <a:lstStyle/>
                    <a:p>
                      <a:pPr algn="just" fontAlgn="b"/>
                      <a:r>
                        <a:rPr lang="en-GB" sz="1200" b="1" u="none" strike="noStrike" dirty="0" smtClean="0">
                          <a:latin typeface="Calibri" pitchFamily="34" charset="0"/>
                          <a:cs typeface="Calibri" pitchFamily="34" charset="0"/>
                        </a:rPr>
                        <a:t>O. LEPIDOPTERA</a:t>
                      </a:r>
                      <a:endParaRPr lang="en-GB" sz="1200" b="1" i="0" u="none" strike="noStrike" dirty="0">
                        <a:solidFill>
                          <a:srgbClr val="000000"/>
                        </a:solidFill>
                        <a:latin typeface="Calibri" pitchFamily="34" charset="0"/>
                        <a:cs typeface="Calibri" pitchFamily="34" charset="0"/>
                      </a:endParaRPr>
                    </a:p>
                  </a:txBody>
                  <a:tcPr marL="0" marR="0" marT="0" marB="0" anchor="b"/>
                </a:tc>
              </a:tr>
              <a:tr h="168333">
                <a:tc>
                  <a:txBody>
                    <a:bodyPr/>
                    <a:lstStyle/>
                    <a:p>
                      <a:pPr algn="just" fontAlgn="b"/>
                      <a:endParaRPr lang="en-GB" sz="1200" b="0" i="0" u="none" strike="noStrike" dirty="0">
                        <a:solidFill>
                          <a:srgbClr val="000000"/>
                        </a:solidFill>
                        <a:latin typeface="Calibri" pitchFamily="34" charset="0"/>
                        <a:cs typeface="Calibri" pitchFamily="34" charset="0"/>
                      </a:endParaRPr>
                    </a:p>
                  </a:txBody>
                  <a:tcPr marL="0" marR="0" marT="0" marB="0" anchor="b"/>
                </a:tc>
              </a:tr>
              <a:tr h="168333">
                <a:tc>
                  <a:txBody>
                    <a:bodyPr/>
                    <a:lstStyle/>
                    <a:p>
                      <a:pPr algn="just" fontAlgn="b"/>
                      <a:r>
                        <a:rPr lang="en-GB" sz="1200" b="1" u="none" strike="noStrike" dirty="0" smtClean="0">
                          <a:latin typeface="Calibri" pitchFamily="34" charset="0"/>
                          <a:cs typeface="Calibri" pitchFamily="34" charset="0"/>
                        </a:rPr>
                        <a:t>O. DIPTERA</a:t>
                      </a:r>
                      <a:endParaRPr lang="en-GB" sz="1200" b="1" i="0" u="none" strike="noStrike" dirty="0">
                        <a:solidFill>
                          <a:srgbClr val="000000"/>
                        </a:solidFill>
                        <a:latin typeface="Calibri" pitchFamily="34" charset="0"/>
                        <a:cs typeface="Calibri" pitchFamily="34" charset="0"/>
                      </a:endParaRPr>
                    </a:p>
                  </a:txBody>
                  <a:tcPr marL="0" marR="0" marT="0" marB="0" anchor="b"/>
                </a:tc>
              </a:tr>
              <a:tr h="168333">
                <a:tc>
                  <a:txBody>
                    <a:bodyPr/>
                    <a:lstStyle/>
                    <a:p>
                      <a:pPr algn="just" fontAlgn="b"/>
                      <a:r>
                        <a:rPr lang="en-GB" sz="1200" u="none" strike="noStrike" dirty="0">
                          <a:latin typeface="Calibri" pitchFamily="34" charset="0"/>
                          <a:cs typeface="Calibri" pitchFamily="34" charset="0"/>
                        </a:rPr>
                        <a:t>    Nematocera</a:t>
                      </a:r>
                      <a:endParaRPr lang="en-GB" sz="1200" b="0" i="0" u="none" strike="noStrike" dirty="0">
                        <a:solidFill>
                          <a:srgbClr val="000000"/>
                        </a:solidFill>
                        <a:latin typeface="Calibri" pitchFamily="34" charset="0"/>
                        <a:cs typeface="Calibri" pitchFamily="34" charset="0"/>
                      </a:endParaRPr>
                    </a:p>
                  </a:txBody>
                  <a:tcPr marL="0" marR="0" marT="0" marB="0" anchor="b"/>
                </a:tc>
              </a:tr>
              <a:tr h="168333">
                <a:tc>
                  <a:txBody>
                    <a:bodyPr/>
                    <a:lstStyle/>
                    <a:p>
                      <a:pPr algn="just" fontAlgn="b"/>
                      <a:r>
                        <a:rPr lang="en-GB" sz="1200" u="none" strike="noStrike" dirty="0">
                          <a:latin typeface="Calibri" pitchFamily="34" charset="0"/>
                          <a:cs typeface="Calibri" pitchFamily="34" charset="0"/>
                        </a:rPr>
                        <a:t>      Tipulidae</a:t>
                      </a:r>
                      <a:endParaRPr lang="en-GB" sz="1200" b="0" i="0" u="none" strike="noStrike" dirty="0">
                        <a:solidFill>
                          <a:srgbClr val="000000"/>
                        </a:solidFill>
                        <a:latin typeface="Calibri" pitchFamily="34" charset="0"/>
                        <a:cs typeface="Calibri" pitchFamily="34" charset="0"/>
                      </a:endParaRPr>
                    </a:p>
                  </a:txBody>
                  <a:tcPr marL="0" marR="0" marT="0" marB="0" anchor="b"/>
                </a:tc>
              </a:tr>
              <a:tr h="336665">
                <a:tc>
                  <a:txBody>
                    <a:bodyPr/>
                    <a:lstStyle/>
                    <a:p>
                      <a:pPr algn="just" fontAlgn="b"/>
                      <a:r>
                        <a:rPr lang="en-GB" sz="1200" u="none" strike="noStrike" dirty="0">
                          <a:latin typeface="Calibri" pitchFamily="34" charset="0"/>
                          <a:cs typeface="Calibri" pitchFamily="34" charset="0"/>
                        </a:rPr>
                        <a:t>    </a:t>
                      </a:r>
                      <a:r>
                        <a:rPr lang="en-GB" sz="1200" u="none" strike="noStrike" dirty="0" smtClean="0">
                          <a:latin typeface="Calibri" pitchFamily="34" charset="0"/>
                          <a:cs typeface="Calibri" pitchFamily="34" charset="0"/>
                        </a:rPr>
                        <a:t>Brachycera</a:t>
                      </a:r>
                    </a:p>
                    <a:p>
                      <a:pPr algn="just" fontAlgn="b"/>
                      <a:endParaRPr lang="en-GB" sz="1200" b="0" i="0" u="none" strike="noStrike" dirty="0" smtClean="0">
                        <a:solidFill>
                          <a:srgbClr val="000000"/>
                        </a:solidFill>
                        <a:latin typeface="Calibri" pitchFamily="34" charset="0"/>
                        <a:cs typeface="Calibri" pitchFamily="34" charset="0"/>
                      </a:endParaRPr>
                    </a:p>
                    <a:p>
                      <a:pPr algn="just" fontAlgn="b"/>
                      <a:endParaRPr lang="en-GB" sz="1200" b="0" i="0" u="none" strike="noStrike" dirty="0">
                        <a:solidFill>
                          <a:srgbClr val="000000"/>
                        </a:solidFill>
                        <a:latin typeface="Calibri" pitchFamily="34" charset="0"/>
                        <a:cs typeface="Calibri" pitchFamily="34" charset="0"/>
                      </a:endParaRPr>
                    </a:p>
                  </a:txBody>
                  <a:tcPr marL="0" marR="0" marT="0" marB="0" anchor="b"/>
                </a:tc>
              </a:tr>
              <a:tr h="168333">
                <a:tc>
                  <a:txBody>
                    <a:bodyPr/>
                    <a:lstStyle/>
                    <a:p>
                      <a:pPr algn="just" fontAlgn="b"/>
                      <a:r>
                        <a:rPr lang="en-GB" sz="1200" b="1" u="none" strike="noStrike" dirty="0" smtClean="0"/>
                        <a:t>SBP. MYRIAPODA</a:t>
                      </a:r>
                      <a:endParaRPr lang="en-GB" sz="1200" b="1" i="0" u="none" strike="noStrike" dirty="0">
                        <a:solidFill>
                          <a:srgbClr val="000000"/>
                        </a:solidFill>
                        <a:latin typeface="Calibri"/>
                      </a:endParaRPr>
                    </a:p>
                  </a:txBody>
                  <a:tcPr marL="0" marR="0" marT="0" marB="0" anchor="b"/>
                </a:tc>
              </a:tr>
              <a:tr h="504998">
                <a:tc>
                  <a:txBody>
                    <a:bodyPr/>
                    <a:lstStyle/>
                    <a:p>
                      <a:pPr algn="just" fontAlgn="b"/>
                      <a:r>
                        <a:rPr lang="en-GB" sz="1200" u="none" strike="noStrike" dirty="0" smtClean="0"/>
                        <a:t>Chilopoda</a:t>
                      </a:r>
                    </a:p>
                    <a:p>
                      <a:pPr algn="just" fontAlgn="b"/>
                      <a:r>
                        <a:rPr lang="en-GB" sz="1200" b="0" i="0" u="none" strike="noStrike" dirty="0" smtClean="0">
                          <a:solidFill>
                            <a:srgbClr val="000000"/>
                          </a:solidFill>
                          <a:latin typeface="Calibri"/>
                        </a:rPr>
                        <a:t>Diplopoda</a:t>
                      </a:r>
                    </a:p>
                    <a:p>
                      <a:pPr algn="just" fontAlgn="b"/>
                      <a:endParaRPr lang="en-GB" sz="1200" b="0" i="0" u="none" strike="noStrike" dirty="0" smtClean="0">
                        <a:solidFill>
                          <a:srgbClr val="000000"/>
                        </a:solidFill>
                        <a:latin typeface="Calibri"/>
                      </a:endParaRPr>
                    </a:p>
                    <a:p>
                      <a:pPr algn="just" fontAlgn="b"/>
                      <a:endParaRPr lang="en-GB" sz="1200" b="0" i="0" u="none" strike="noStrike" dirty="0" smtClean="0">
                        <a:solidFill>
                          <a:srgbClr val="000000"/>
                        </a:solidFill>
                        <a:latin typeface="Calibri"/>
                      </a:endParaRPr>
                    </a:p>
                    <a:p>
                      <a:pPr algn="just" fontAlgn="b"/>
                      <a:endParaRPr lang="en-GB" sz="1200" b="0" i="0" u="none" strike="noStrike" dirty="0">
                        <a:solidFill>
                          <a:srgbClr val="000000"/>
                        </a:solidFill>
                        <a:latin typeface="Calibri"/>
                      </a:endParaRPr>
                    </a:p>
                  </a:txBody>
                  <a:tcPr marL="0" marR="0" marT="0" marB="0" anchor="b"/>
                </a:tc>
              </a:tr>
              <a:tr h="168333">
                <a:tc>
                  <a:txBody>
                    <a:bodyPr/>
                    <a:lstStyle/>
                    <a:p>
                      <a:pPr algn="just" fontAlgn="b"/>
                      <a:r>
                        <a:rPr lang="en-GB" sz="1200" b="1" u="none" strike="noStrike" dirty="0" smtClean="0"/>
                        <a:t>C. GASTROPODA</a:t>
                      </a:r>
                      <a:endParaRPr lang="en-GB" sz="1200" b="1" i="0" u="none" strike="noStrike" dirty="0">
                        <a:solidFill>
                          <a:srgbClr val="000000"/>
                        </a:solidFill>
                        <a:latin typeface="Calibri"/>
                      </a:endParaRPr>
                    </a:p>
                  </a:txBody>
                  <a:tcPr marL="0" marR="0" marT="0" marB="0" anchor="b"/>
                </a:tc>
              </a:tr>
              <a:tr h="168333">
                <a:tc>
                  <a:txBody>
                    <a:bodyPr/>
                    <a:lstStyle/>
                    <a:p>
                      <a:pPr algn="just" fontAlgn="b"/>
                      <a:r>
                        <a:rPr lang="en-GB" sz="1200" u="none" strike="noStrike" dirty="0"/>
                        <a:t>Slug</a:t>
                      </a:r>
                      <a:endParaRPr lang="en-GB" sz="1200" b="0" i="0" u="none" strike="noStrike" dirty="0">
                        <a:solidFill>
                          <a:srgbClr val="000000"/>
                        </a:solidFill>
                        <a:latin typeface="Calibri"/>
                      </a:endParaRPr>
                    </a:p>
                  </a:txBody>
                  <a:tcPr marL="0" marR="0" marT="0" marB="0" anchor="b"/>
                </a:tc>
              </a:tr>
              <a:tr h="336665">
                <a:tc>
                  <a:txBody>
                    <a:bodyPr/>
                    <a:lstStyle/>
                    <a:p>
                      <a:pPr algn="just" fontAlgn="b"/>
                      <a:r>
                        <a:rPr lang="en-GB" sz="1200" u="none" strike="noStrike" dirty="0" smtClean="0"/>
                        <a:t>Snail</a:t>
                      </a:r>
                    </a:p>
                    <a:p>
                      <a:pPr algn="just" fontAlgn="b"/>
                      <a:endParaRPr lang="en-GB" sz="1200" u="none" strike="noStrike" dirty="0" smtClean="0"/>
                    </a:p>
                  </a:txBody>
                  <a:tcPr marL="0" marR="0" marT="0" marB="0" anchor="b"/>
                </a:tc>
              </a:tr>
              <a:tr h="168333">
                <a:tc>
                  <a:txBody>
                    <a:bodyPr/>
                    <a:lstStyle/>
                    <a:p>
                      <a:pPr algn="just" fontAlgn="b"/>
                      <a:r>
                        <a:rPr lang="en-GB" sz="1200" b="1" u="none" strike="noStrike" dirty="0" smtClean="0"/>
                        <a:t>C. OLIGOCHAETA</a:t>
                      </a:r>
                      <a:endParaRPr lang="en-GB" sz="1200" b="1" i="0" u="none" strike="noStrike" dirty="0">
                        <a:solidFill>
                          <a:srgbClr val="000000"/>
                        </a:solidFill>
                        <a:latin typeface="Calibri"/>
                      </a:endParaRPr>
                    </a:p>
                  </a:txBody>
                  <a:tcPr marL="0" marR="0" marT="0" marB="0" anchor="b"/>
                </a:tc>
              </a:tr>
              <a:tr h="168333">
                <a:tc>
                  <a:txBody>
                    <a:bodyPr/>
                    <a:lstStyle/>
                    <a:p>
                      <a:pPr algn="just" fontAlgn="b"/>
                      <a:r>
                        <a:rPr lang="en-GB" sz="1200" u="none" strike="noStrike" dirty="0" smtClean="0"/>
                        <a:t>Earthworm</a:t>
                      </a:r>
                    </a:p>
                  </a:txBody>
                  <a:tcPr marL="0" marR="0" marT="0" marB="0" anchor="b"/>
                </a:tc>
              </a:tr>
              <a:tr h="168333">
                <a:tc>
                  <a:txBody>
                    <a:bodyPr/>
                    <a:lstStyle/>
                    <a:p>
                      <a:pPr algn="just" fontAlgn="b"/>
                      <a:endParaRPr lang="en-GB" sz="1200" b="0" i="1" u="none" strike="noStrike" dirty="0">
                        <a:solidFill>
                          <a:srgbClr val="000000"/>
                        </a:solidFill>
                        <a:latin typeface="Calibri"/>
                      </a:endParaRPr>
                    </a:p>
                  </a:txBody>
                  <a:tcPr marL="0" marR="0" marT="0" marB="0" anchor="b"/>
                </a:tc>
              </a:tr>
              <a:tr h="168333">
                <a:tc>
                  <a:txBody>
                    <a:bodyPr/>
                    <a:lstStyle/>
                    <a:p>
                      <a:pPr algn="just" fontAlgn="b"/>
                      <a:endParaRPr lang="en-GB" sz="1200" b="0" i="0" u="none" strike="noStrike" dirty="0">
                        <a:solidFill>
                          <a:srgbClr val="000000"/>
                        </a:solidFill>
                        <a:latin typeface="Calibri"/>
                      </a:endParaRPr>
                    </a:p>
                  </a:txBody>
                  <a:tcPr marL="0" marR="0" marT="0" marB="0" anchor="b"/>
                </a:tc>
              </a:tr>
              <a:tr h="168333">
                <a:tc>
                  <a:txBody>
                    <a:bodyPr/>
                    <a:lstStyle/>
                    <a:p>
                      <a:pPr algn="just" fontAlgn="b"/>
                      <a:endParaRPr lang="en-GB" sz="1200" b="0" i="0" u="none" strike="noStrike" dirty="0">
                        <a:solidFill>
                          <a:srgbClr val="000000"/>
                        </a:solidFill>
                        <a:latin typeface="Calibri"/>
                      </a:endParaRPr>
                    </a:p>
                  </a:txBody>
                  <a:tcPr marL="0" marR="0" marT="0" marB="0" anchor="b"/>
                </a:tc>
              </a:tr>
            </a:tbl>
          </a:graphicData>
        </a:graphic>
      </p:graphicFrame>
      <p:graphicFrame>
        <p:nvGraphicFramePr>
          <p:cNvPr id="11" name="Table 10"/>
          <p:cNvGraphicFramePr>
            <a:graphicFrameLocks noGrp="1"/>
          </p:cNvGraphicFramePr>
          <p:nvPr/>
        </p:nvGraphicFramePr>
        <p:xfrm>
          <a:off x="7332694" y="3844301"/>
          <a:ext cx="1739900" cy="1156335"/>
        </p:xfrm>
        <a:graphic>
          <a:graphicData uri="http://schemas.openxmlformats.org/drawingml/2006/table">
            <a:tbl>
              <a:tblPr>
                <a:tableStyleId>{2D5ABB26-0587-4C30-8999-92F81FD0307C}</a:tableStyleId>
              </a:tblPr>
              <a:tblGrid>
                <a:gridCol w="1739900"/>
              </a:tblGrid>
              <a:tr h="200025">
                <a:tc>
                  <a:txBody>
                    <a:bodyPr/>
                    <a:lstStyle/>
                    <a:p>
                      <a:pPr algn="just" fontAlgn="b"/>
                      <a:r>
                        <a:rPr lang="en-GB" sz="1200" b="1" u="none" strike="noStrike" dirty="0" smtClean="0">
                          <a:latin typeface="Calibri" pitchFamily="34" charset="0"/>
                          <a:cs typeface="Calibri" pitchFamily="34" charset="0"/>
                        </a:rPr>
                        <a:t>O. OPILIONES</a:t>
                      </a:r>
                      <a:endParaRPr lang="en-GB" sz="1200" b="1" i="0" u="none" strike="noStrike" dirty="0">
                        <a:solidFill>
                          <a:srgbClr val="000000"/>
                        </a:solidFill>
                        <a:latin typeface="Calibri" pitchFamily="34" charset="0"/>
                        <a:cs typeface="Calibri" pitchFamily="34" charset="0"/>
                      </a:endParaRPr>
                    </a:p>
                  </a:txBody>
                  <a:tcPr marL="0" marR="0" marT="0" marB="0" anchor="b"/>
                </a:tc>
              </a:tr>
              <a:tr h="200025">
                <a:tc>
                  <a:txBody>
                    <a:bodyPr/>
                    <a:lstStyle/>
                    <a:p>
                      <a:pPr algn="just" fontAlgn="b"/>
                      <a:r>
                        <a:rPr lang="en-GB" sz="1200" i="1" u="none" strike="noStrike" dirty="0">
                          <a:latin typeface="Calibri" pitchFamily="34" charset="0"/>
                          <a:cs typeface="Calibri" pitchFamily="34" charset="0"/>
                        </a:rPr>
                        <a:t>  Nemastoma bimaculatum</a:t>
                      </a:r>
                      <a:endParaRPr lang="en-GB" sz="1200" b="0" i="1"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i="1" u="none" strike="noStrike" dirty="0">
                          <a:latin typeface="Calibri" pitchFamily="34" charset="0"/>
                          <a:cs typeface="Calibri" pitchFamily="34" charset="0"/>
                        </a:rPr>
                        <a:t>  Mytopus </a:t>
                      </a:r>
                      <a:r>
                        <a:rPr lang="en-GB" sz="1200" i="1" u="none" strike="noStrike" dirty="0" smtClean="0">
                          <a:latin typeface="Calibri" pitchFamily="34" charset="0"/>
                          <a:cs typeface="Calibri" pitchFamily="34" charset="0"/>
                        </a:rPr>
                        <a:t>mori</a:t>
                      </a:r>
                    </a:p>
                    <a:p>
                      <a:pPr algn="just" fontAlgn="b"/>
                      <a:endParaRPr lang="en-GB" sz="1200" b="0" i="1" u="none" strike="noStrike" dirty="0">
                        <a:solidFill>
                          <a:srgbClr val="000000"/>
                        </a:solidFill>
                        <a:latin typeface="Calibri" pitchFamily="34" charset="0"/>
                        <a:cs typeface="Calibri" pitchFamily="34" charset="0"/>
                      </a:endParaRPr>
                    </a:p>
                  </a:txBody>
                  <a:tcPr marL="0" marR="0" marT="0" marB="0" anchor="b"/>
                </a:tc>
              </a:tr>
              <a:tr h="190500">
                <a:tc>
                  <a:txBody>
                    <a:bodyPr/>
                    <a:lstStyle/>
                    <a:p>
                      <a:pPr algn="just" fontAlgn="b"/>
                      <a:r>
                        <a:rPr lang="en-GB" sz="1200" u="none" strike="noStrike" dirty="0">
                          <a:latin typeface="Calibri" pitchFamily="34" charset="0"/>
                          <a:cs typeface="Calibri" pitchFamily="34" charset="0"/>
                        </a:rPr>
                        <a:t>Araneae</a:t>
                      </a:r>
                      <a:endParaRPr lang="en-GB" sz="1200" b="0" i="0" u="none" strike="noStrike" dirty="0">
                        <a:solidFill>
                          <a:srgbClr val="000000"/>
                        </a:solidFill>
                        <a:latin typeface="Calibri" pitchFamily="34" charset="0"/>
                        <a:cs typeface="Calibri" pitchFamily="34" charset="0"/>
                      </a:endParaRPr>
                    </a:p>
                  </a:txBody>
                  <a:tcPr marL="0" marR="0" marT="0" marB="0" anchor="b"/>
                </a:tc>
              </a:tr>
              <a:tr h="200025">
                <a:tc>
                  <a:txBody>
                    <a:bodyPr/>
                    <a:lstStyle/>
                    <a:p>
                      <a:pPr algn="just" fontAlgn="b"/>
                      <a:r>
                        <a:rPr lang="en-GB" sz="1200" u="none" strike="noStrike" dirty="0">
                          <a:latin typeface="Calibri" pitchFamily="34" charset="0"/>
                          <a:cs typeface="Calibri" pitchFamily="34" charset="0"/>
                        </a:rPr>
                        <a:t>Pseudoscorpiones</a:t>
                      </a:r>
                      <a:endParaRPr lang="en-GB" sz="1200" b="0" i="0" u="none" strike="noStrike" dirty="0">
                        <a:solidFill>
                          <a:srgbClr val="000000"/>
                        </a:solidFill>
                        <a:latin typeface="Calibri" pitchFamily="34" charset="0"/>
                        <a:cs typeface="Calibri" pitchFamily="34" charset="0"/>
                      </a:endParaRPr>
                    </a:p>
                  </a:txBody>
                  <a:tcPr marL="0" marR="0" marT="0" marB="0" anchor="b"/>
                </a:tc>
              </a:tr>
            </a:tbl>
          </a:graphicData>
        </a:graphic>
      </p:graphicFrame>
      <p:sp>
        <p:nvSpPr>
          <p:cNvPr id="10" name="TextBox 9"/>
          <p:cNvSpPr txBox="1"/>
          <p:nvPr/>
        </p:nvSpPr>
        <p:spPr>
          <a:xfrm>
            <a:off x="6286512" y="142852"/>
            <a:ext cx="1714512" cy="1077218"/>
          </a:xfrm>
          <a:prstGeom prst="rect">
            <a:avLst/>
          </a:prstGeom>
          <a:noFill/>
        </p:spPr>
        <p:txBody>
          <a:bodyPr wrap="square" rtlCol="0">
            <a:spAutoFit/>
          </a:bodyPr>
          <a:lstStyle/>
          <a:p>
            <a:r>
              <a:rPr lang="en-GB" sz="1600" dirty="0" smtClean="0"/>
              <a:t>P. Arthropoda </a:t>
            </a:r>
          </a:p>
          <a:p>
            <a:r>
              <a:rPr lang="en-GB" sz="1600" dirty="0" smtClean="0"/>
              <a:t>P. Mollusca</a:t>
            </a:r>
          </a:p>
          <a:p>
            <a:r>
              <a:rPr lang="en-GB" sz="1600" dirty="0" smtClean="0"/>
              <a:t>P. Annelida</a:t>
            </a:r>
          </a:p>
          <a:p>
            <a:r>
              <a:rPr lang="en-GB" sz="1600" dirty="0" smtClean="0"/>
              <a:t>P. Chordata</a:t>
            </a:r>
            <a:endParaRPr lang="en-GB" sz="1600" dirty="0"/>
          </a:p>
        </p:txBody>
      </p:sp>
      <p:sp>
        <p:nvSpPr>
          <p:cNvPr id="12" name="Rectangle 11"/>
          <p:cNvSpPr/>
          <p:nvPr/>
        </p:nvSpPr>
        <p:spPr>
          <a:xfrm>
            <a:off x="0" y="1500174"/>
            <a:ext cx="4071934" cy="5357826"/>
          </a:xfrm>
          <a:prstGeom prst="rect">
            <a:avLst/>
          </a:prstGeom>
          <a:solidFill>
            <a:srgbClr val="FF682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5720" y="1643050"/>
            <a:ext cx="1776426" cy="5072098"/>
          </a:xfrm>
          <a:prstGeom prst="rect">
            <a:avLst/>
          </a:pr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rufipes.jpg"/>
          <p:cNvPicPr>
            <a:picLocks noChangeAspect="1"/>
          </p:cNvPicPr>
          <p:nvPr/>
        </p:nvPicPr>
        <p:blipFill>
          <a:blip r:embed="rId2" cstate="print"/>
          <a:stretch>
            <a:fillRect/>
          </a:stretch>
        </p:blipFill>
        <p:spPr>
          <a:xfrm>
            <a:off x="0" y="0"/>
            <a:ext cx="4714876" cy="3143251"/>
          </a:xfrm>
          <a:prstGeom prst="rect">
            <a:avLst/>
          </a:prstGeom>
        </p:spPr>
      </p:pic>
      <p:pic>
        <p:nvPicPr>
          <p:cNvPr id="24" name="Picture 23" descr="0M.ruginodis.jpg"/>
          <p:cNvPicPr>
            <a:picLocks noChangeAspect="1"/>
          </p:cNvPicPr>
          <p:nvPr/>
        </p:nvPicPr>
        <p:blipFill>
          <a:blip r:embed="rId3" cstate="print"/>
          <a:stretch>
            <a:fillRect/>
          </a:stretch>
        </p:blipFill>
        <p:spPr>
          <a:xfrm>
            <a:off x="0" y="3786193"/>
            <a:ext cx="4607715" cy="3071811"/>
          </a:xfrm>
          <a:prstGeom prst="rect">
            <a:avLst/>
          </a:prstGeom>
        </p:spPr>
      </p:pic>
      <p:pic>
        <p:nvPicPr>
          <p:cNvPr id="25" name="Picture 24" descr="Trombiculidae.jpg"/>
          <p:cNvPicPr>
            <a:picLocks noChangeAspect="1"/>
          </p:cNvPicPr>
          <p:nvPr/>
        </p:nvPicPr>
        <p:blipFill>
          <a:blip r:embed="rId4" cstate="print"/>
          <a:srcRect l="9735" t="15929" r="4100"/>
          <a:stretch>
            <a:fillRect/>
          </a:stretch>
        </p:blipFill>
        <p:spPr>
          <a:xfrm>
            <a:off x="4500563" y="0"/>
            <a:ext cx="4643438" cy="3020385"/>
          </a:xfrm>
          <a:prstGeom prst="rect">
            <a:avLst/>
          </a:prstGeom>
        </p:spPr>
      </p:pic>
      <p:pic>
        <p:nvPicPr>
          <p:cNvPr id="26" name="Picture 25" descr="0Salticidae.jpg"/>
          <p:cNvPicPr>
            <a:picLocks noChangeAspect="1"/>
          </p:cNvPicPr>
          <p:nvPr/>
        </p:nvPicPr>
        <p:blipFill>
          <a:blip r:embed="rId5" cstate="print"/>
          <a:stretch>
            <a:fillRect/>
          </a:stretch>
        </p:blipFill>
        <p:spPr>
          <a:xfrm>
            <a:off x="4572000" y="3810003"/>
            <a:ext cx="4572000" cy="3048000"/>
          </a:xfrm>
          <a:prstGeom prst="rect">
            <a:avLst/>
          </a:prstGeom>
        </p:spPr>
      </p:pic>
      <p:pic>
        <p:nvPicPr>
          <p:cNvPr id="27" name="Picture 26" descr="Ich1.jpg"/>
          <p:cNvPicPr>
            <a:picLocks noChangeAspect="1"/>
          </p:cNvPicPr>
          <p:nvPr/>
        </p:nvPicPr>
        <p:blipFill>
          <a:blip r:embed="rId6" cstate="print"/>
          <a:srcRect l="11043" r="6748"/>
          <a:stretch>
            <a:fillRect/>
          </a:stretch>
        </p:blipFill>
        <p:spPr>
          <a:xfrm>
            <a:off x="1928794" y="1428739"/>
            <a:ext cx="4786346" cy="38814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16200000">
            <a:off x="-183294" y="2040627"/>
            <a:ext cx="6072230" cy="2991060"/>
            <a:chOff x="214282" y="2039513"/>
            <a:chExt cx="8643998" cy="3889817"/>
          </a:xfrm>
        </p:grpSpPr>
        <p:pic>
          <p:nvPicPr>
            <p:cNvPr id="18" name="Picture 17" descr="A.ericeti1.jpg3.jpg"/>
            <p:cNvPicPr>
              <a:picLocks noChangeAspect="1"/>
            </p:cNvPicPr>
            <p:nvPr/>
          </p:nvPicPr>
          <p:blipFill>
            <a:blip r:embed="rId2" cstate="print"/>
            <a:srcRect t="21000" b="11500"/>
            <a:stretch>
              <a:fillRect/>
            </a:stretch>
          </p:blipFill>
          <p:spPr>
            <a:xfrm>
              <a:off x="214282" y="2039513"/>
              <a:ext cx="8643998" cy="3889817"/>
            </a:xfrm>
            <a:prstGeom prst="rect">
              <a:avLst/>
            </a:prstGeom>
          </p:spPr>
        </p:pic>
        <p:sp>
          <p:nvSpPr>
            <p:cNvPr id="3" name="TextBox 2"/>
            <p:cNvSpPr txBox="1"/>
            <p:nvPr/>
          </p:nvSpPr>
          <p:spPr>
            <a:xfrm rot="5400000">
              <a:off x="7579302" y="4400673"/>
              <a:ext cx="2153679" cy="404277"/>
            </a:xfrm>
            <a:prstGeom prst="rect">
              <a:avLst/>
            </a:prstGeom>
            <a:noFill/>
          </p:spPr>
          <p:txBody>
            <a:bodyPr wrap="square" rtlCol="0">
              <a:spAutoFit/>
            </a:bodyPr>
            <a:lstStyle/>
            <a:p>
              <a:r>
                <a:rPr lang="en-GB" i="1" dirty="0" smtClean="0"/>
                <a:t>Agonum ericeti</a:t>
              </a:r>
              <a:endParaRPr lang="en-GB" i="1" dirty="0"/>
            </a:p>
          </p:txBody>
        </p:sp>
      </p:grpSp>
      <p:grpSp>
        <p:nvGrpSpPr>
          <p:cNvPr id="7" name="Group 6"/>
          <p:cNvGrpSpPr/>
          <p:nvPr/>
        </p:nvGrpSpPr>
        <p:grpSpPr>
          <a:xfrm rot="5400000">
            <a:off x="3714743" y="2143119"/>
            <a:ext cx="6072232" cy="2786082"/>
            <a:chOff x="285720" y="2116671"/>
            <a:chExt cx="8643998" cy="4376231"/>
          </a:xfrm>
        </p:grpSpPr>
        <p:pic>
          <p:nvPicPr>
            <p:cNvPr id="5" name="Picture 4" descr="A.fuliginosum1.jpg"/>
            <p:cNvPicPr>
              <a:picLocks noChangeAspect="1"/>
            </p:cNvPicPr>
            <p:nvPr/>
          </p:nvPicPr>
          <p:blipFill>
            <a:blip r:embed="rId3" cstate="print"/>
            <a:srcRect l="2024" t="19608" b="13725"/>
            <a:stretch>
              <a:fillRect/>
            </a:stretch>
          </p:blipFill>
          <p:spPr>
            <a:xfrm>
              <a:off x="285720" y="2571744"/>
              <a:ext cx="8643998" cy="3921158"/>
            </a:xfrm>
            <a:prstGeom prst="rect">
              <a:avLst/>
            </a:prstGeom>
          </p:spPr>
        </p:pic>
        <p:sp>
          <p:nvSpPr>
            <p:cNvPr id="6" name="TextBox 5"/>
            <p:cNvSpPr txBox="1"/>
            <p:nvPr/>
          </p:nvSpPr>
          <p:spPr>
            <a:xfrm rot="16200000">
              <a:off x="-1405771" y="3841796"/>
              <a:ext cx="3976005" cy="525755"/>
            </a:xfrm>
            <a:prstGeom prst="rect">
              <a:avLst/>
            </a:prstGeom>
            <a:noFill/>
          </p:spPr>
          <p:txBody>
            <a:bodyPr wrap="square" rtlCol="0">
              <a:spAutoFit/>
            </a:bodyPr>
            <a:lstStyle/>
            <a:p>
              <a:r>
                <a:rPr lang="en-GB" i="1" dirty="0" smtClean="0"/>
                <a:t>Agonum fuliginosum</a:t>
              </a:r>
              <a:endParaRPr lang="en-GB" i="1" dirty="0"/>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571744"/>
            <a:ext cx="8229600" cy="1143000"/>
          </a:xfrm>
        </p:spPr>
        <p:txBody>
          <a:bodyPr>
            <a:normAutofit fontScale="90000"/>
          </a:bodyPr>
          <a:lstStyle/>
          <a:p>
            <a:r>
              <a:rPr lang="en-GB" b="1" dirty="0" smtClean="0"/>
              <a:t>Preliminary Chronosequence</a:t>
            </a:r>
            <a:r>
              <a:rPr lang="en-GB" b="1" dirty="0" smtClean="0">
                <a:solidFill>
                  <a:srgbClr val="FF0000"/>
                </a:solidFill>
              </a:rPr>
              <a:t> </a:t>
            </a:r>
            <a:r>
              <a:rPr lang="en-GB" b="1" dirty="0" smtClean="0"/>
              <a:t>Results</a:t>
            </a:r>
            <a:endParaRPr lang="en-GB" b="1" dirty="0"/>
          </a:p>
        </p:txBody>
      </p:sp>
      <p:pic>
        <p:nvPicPr>
          <p:cNvPr id="3" name="Picture 2" descr="PANO_20160512_134425.jpg"/>
          <p:cNvPicPr>
            <a:picLocks noChangeAspect="1"/>
          </p:cNvPicPr>
          <p:nvPr/>
        </p:nvPicPr>
        <p:blipFill>
          <a:blip r:embed="rId2" cstate="print"/>
          <a:stretch>
            <a:fillRect/>
          </a:stretch>
        </p:blipFill>
        <p:spPr>
          <a:xfrm>
            <a:off x="0" y="4857784"/>
            <a:ext cx="9144000" cy="200024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7567</TotalTime>
  <Words>905</Words>
  <Application>Microsoft Office PowerPoint</Application>
  <PresentationFormat>On-screen Show (4:3)</PresentationFormat>
  <Paragraphs>204</Paragraphs>
  <Slides>14</Slides>
  <Notes>9</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Median</vt:lpstr>
      <vt:lpstr>CARABID beetles   IN PEATLAND RESTORATION </vt:lpstr>
      <vt:lpstr>Forest to Bog Restoration</vt:lpstr>
      <vt:lpstr>Experimental Aims</vt:lpstr>
      <vt:lpstr>Chronosequence</vt:lpstr>
      <vt:lpstr>Pitfall Trapping</vt:lpstr>
      <vt:lpstr>Transect Arrangement</vt:lpstr>
      <vt:lpstr>Invertebrate Diversity</vt:lpstr>
      <vt:lpstr>Slide 8</vt:lpstr>
      <vt:lpstr>Preliminary Chronosequence Results</vt:lpstr>
      <vt:lpstr>Taxonomic Diversity</vt:lpstr>
      <vt:lpstr>RDA Carabid Assemblage</vt:lpstr>
      <vt:lpstr>RDA CWMs</vt:lpstr>
      <vt:lpstr>PRE-DISCUSSION</vt:lpstr>
      <vt:lpstr>Thank You</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Noa</dc:creator>
  <cp:lastModifiedBy>Noa</cp:lastModifiedBy>
  <cp:revision>422</cp:revision>
  <dcterms:created xsi:type="dcterms:W3CDTF">2016-09-03T09:40:57Z</dcterms:created>
  <dcterms:modified xsi:type="dcterms:W3CDTF">2017-08-06T21:03:36Z</dcterms:modified>
</cp:coreProperties>
</file>