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8"/>
  </p:notesMasterIdLst>
  <p:sldIdLst>
    <p:sldId id="289" r:id="rId2"/>
    <p:sldId id="293" r:id="rId3"/>
    <p:sldId id="268" r:id="rId4"/>
    <p:sldId id="294" r:id="rId5"/>
    <p:sldId id="280" r:id="rId6"/>
    <p:sldId id="284" r:id="rId7"/>
    <p:sldId id="291" r:id="rId8"/>
    <p:sldId id="272" r:id="rId9"/>
    <p:sldId id="273" r:id="rId10"/>
    <p:sldId id="290" r:id="rId11"/>
    <p:sldId id="282" r:id="rId12"/>
    <p:sldId id="276" r:id="rId13"/>
    <p:sldId id="275" r:id="rId14"/>
    <p:sldId id="297" r:id="rId15"/>
    <p:sldId id="295" r:id="rId16"/>
    <p:sldId id="29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dieh Tourani" initials="MT" lastIdx="1" clrIdx="0">
    <p:extLst>
      <p:ext uri="{19B8F6BF-5375-455C-9EA6-DF929625EA0E}">
        <p15:presenceInfo xmlns:p15="http://schemas.microsoft.com/office/powerpoint/2012/main" userId="S-1-5-21-2706481372-420203902-3156927383-3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CF33"/>
    <a:srgbClr val="FF9900"/>
    <a:srgbClr val="000000"/>
    <a:srgbClr val="F8C508"/>
    <a:srgbClr val="FCCD04"/>
    <a:srgbClr val="FFFBF5"/>
    <a:srgbClr val="9EAAC4"/>
    <a:srgbClr val="000201"/>
    <a:srgbClr val="020202"/>
    <a:srgbClr val="25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60197" autoAdjust="0"/>
  </p:normalViewPr>
  <p:slideViewPr>
    <p:cSldViewPr snapToGrid="0">
      <p:cViewPr varScale="1">
        <p:scale>
          <a:sx n="53" d="100"/>
          <a:sy n="53" d="100"/>
        </p:scale>
        <p:origin x="136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F9A62-DDA9-4842-9648-9D0D21888823}" type="datetimeFigureOut">
              <a:rPr lang="en-US" smtClean="0"/>
              <a:t>8/7/2017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86010-A301-42AE-BF4F-404D203CE133}" type="slidenum">
              <a:rPr lang="en-US" smtClean="0"/>
              <a:t>‹#›</a:t>
            </a:fld>
            <a:endParaRPr lang="en-US"/>
          </a:p>
        </p:txBody>
      </p:sp>
    </p:spTree>
    <p:extLst>
      <p:ext uri="{BB962C8B-B14F-4D97-AF65-F5344CB8AC3E}">
        <p14:creationId xmlns:p14="http://schemas.microsoft.com/office/powerpoint/2010/main" val="28751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p:txBody>
      </p:sp>
      <p:sp>
        <p:nvSpPr>
          <p:cNvPr id="4" name="Slide Number Placeholder 3"/>
          <p:cNvSpPr>
            <a:spLocks noGrp="1"/>
          </p:cNvSpPr>
          <p:nvPr>
            <p:ph type="sldNum" sz="quarter" idx="10"/>
          </p:nvPr>
        </p:nvSpPr>
        <p:spPr/>
        <p:txBody>
          <a:bodyPr/>
          <a:lstStyle/>
          <a:p>
            <a:fld id="{3BE86010-A301-42AE-BF4F-404D203CE133}" type="slidenum">
              <a:rPr lang="en-US" smtClean="0"/>
              <a:t>1</a:t>
            </a:fld>
            <a:endParaRPr lang="en-US"/>
          </a:p>
        </p:txBody>
      </p:sp>
    </p:spTree>
    <p:extLst>
      <p:ext uri="{BB962C8B-B14F-4D97-AF65-F5344CB8AC3E}">
        <p14:creationId xmlns:p14="http://schemas.microsoft.com/office/powerpoint/2010/main" val="89917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SCR originated as a technique for estimating density, but it also </a:t>
            </a:r>
            <a:r>
              <a:rPr lang="en-GB" sz="1200" b="0" i="0" kern="1200" dirty="0" smtClean="0">
                <a:solidFill>
                  <a:schemeClr val="tx1"/>
                </a:solidFill>
                <a:effectLst/>
                <a:latin typeface="+mn-lt"/>
                <a:ea typeface="+mn-ea"/>
                <a:cs typeface="+mn-cs"/>
              </a:rPr>
              <a:t>incorporate </a:t>
            </a:r>
            <a:r>
              <a:rPr lang="en-GB" sz="1200" b="0" i="0" kern="1200" dirty="0">
                <a:solidFill>
                  <a:schemeClr val="tx1"/>
                </a:solidFill>
                <a:effectLst/>
                <a:latin typeface="+mn-lt"/>
                <a:ea typeface="+mn-ea"/>
                <a:cs typeface="+mn-cs"/>
              </a:rPr>
              <a:t>home-range information implicitly via a spatial ‘detection </a:t>
            </a:r>
            <a:r>
              <a:rPr lang="en-GB" sz="1200" b="0" i="0" kern="1200" dirty="0" smtClean="0">
                <a:solidFill>
                  <a:schemeClr val="tx1"/>
                </a:solidFill>
                <a:effectLst/>
                <a:latin typeface="+mn-lt"/>
                <a:ea typeface="+mn-ea"/>
                <a:cs typeface="+mn-cs"/>
              </a:rPr>
              <a:t>function.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a:t>
            </a:r>
            <a:r>
              <a:rPr lang="en-GB" sz="1200" b="0" i="0" kern="1200" dirty="0">
                <a:solidFill>
                  <a:schemeClr val="tx1"/>
                </a:solidFill>
                <a:effectLst/>
                <a:latin typeface="+mn-lt"/>
                <a:ea typeface="+mn-ea"/>
                <a:cs typeface="+mn-cs"/>
              </a:rPr>
              <a:t>detection function describes the declining probability of detection with increasing </a:t>
            </a:r>
            <a:r>
              <a:rPr lang="en-GB" sz="1200" b="0" i="0" kern="1200" dirty="0" smtClean="0">
                <a:solidFill>
                  <a:schemeClr val="tx1"/>
                </a:solidFill>
                <a:effectLst/>
                <a:latin typeface="+mn-lt"/>
                <a:ea typeface="+mn-ea"/>
                <a:cs typeface="+mn-cs"/>
              </a:rPr>
              <a:t>distance </a:t>
            </a:r>
            <a:r>
              <a:rPr lang="en-GB" sz="1200" b="0" i="0" kern="1200" dirty="0">
                <a:solidFill>
                  <a:schemeClr val="tx1"/>
                </a:solidFill>
                <a:effectLst/>
                <a:latin typeface="+mn-lt"/>
                <a:ea typeface="+mn-ea"/>
                <a:cs typeface="+mn-cs"/>
              </a:rPr>
              <a:t>between an animal’s home-range centre and a particular detector. </a:t>
            </a:r>
            <a:r>
              <a:rPr lang="en-GB" sz="1200" b="0" i="0" kern="1200" dirty="0" smtClean="0">
                <a:solidFill>
                  <a:schemeClr val="tx1"/>
                </a:solidFill>
                <a:effectLst/>
                <a:latin typeface="+mn-lt"/>
                <a:ea typeface="+mn-ea"/>
                <a:cs typeface="+mn-cs"/>
              </a:rPr>
              <a:t>Recaptures </a:t>
            </a:r>
            <a:r>
              <a:rPr lang="en-GB" sz="1200" b="0" i="0" kern="1200" dirty="0">
                <a:solidFill>
                  <a:schemeClr val="tx1"/>
                </a:solidFill>
                <a:effectLst/>
                <a:latin typeface="+mn-lt"/>
                <a:ea typeface="+mn-ea"/>
                <a:cs typeface="+mn-cs"/>
              </a:rPr>
              <a:t>of individuals across multiple detectors tend to be clustered spatially on the scale of home ranges, and this clustering provides the information needed to fit the </a:t>
            </a:r>
            <a:r>
              <a:rPr lang="en-GB" sz="1200" b="0" i="0" kern="1200" dirty="0" smtClean="0">
                <a:solidFill>
                  <a:schemeClr val="tx1"/>
                </a:solidFill>
                <a:effectLst/>
                <a:latin typeface="+mn-lt"/>
                <a:ea typeface="+mn-ea"/>
                <a:cs typeface="+mn-cs"/>
              </a:rPr>
              <a:t>SCR </a:t>
            </a:r>
            <a:r>
              <a:rPr lang="en-GB" sz="1200" b="0" i="0" kern="1200" dirty="0">
                <a:solidFill>
                  <a:schemeClr val="tx1"/>
                </a:solidFill>
                <a:effectLst/>
                <a:latin typeface="+mn-lt"/>
                <a:ea typeface="+mn-ea"/>
                <a:cs typeface="+mn-cs"/>
              </a:rPr>
              <a:t>model and estimate </a:t>
            </a:r>
            <a:r>
              <a:rPr lang="en-GB" sz="1200" b="0" i="0" kern="1200" dirty="0" smtClean="0">
                <a:solidFill>
                  <a:schemeClr val="tx1"/>
                </a:solidFill>
                <a:effectLst/>
                <a:latin typeface="+mn-lt"/>
                <a:ea typeface="+mn-ea"/>
                <a:cs typeface="+mn-cs"/>
              </a:rPr>
              <a:t>home range attributes, </a:t>
            </a:r>
            <a:r>
              <a:rPr lang="en-GB" sz="1200" b="0" i="0" kern="1200" dirty="0">
                <a:solidFill>
                  <a:schemeClr val="tx1"/>
                </a:solidFill>
                <a:effectLst/>
                <a:latin typeface="+mn-lt"/>
                <a:ea typeface="+mn-ea"/>
                <a:cs typeface="+mn-cs"/>
              </a:rPr>
              <a:t>even though the centres themselves are unknown. </a:t>
            </a:r>
            <a:endParaRPr lang="en-US" sz="1200" kern="1200" dirty="0">
              <a:solidFill>
                <a:schemeClr val="tx1"/>
              </a:solidFill>
              <a:effectLst/>
              <a:latin typeface="+mn-lt"/>
              <a:ea typeface="+mn-ea"/>
              <a:cs typeface="+mn-cs"/>
            </a:endParaRP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Movement is not equally likely through all habitats, so the distance</a:t>
            </a:r>
            <a:r>
              <a:rPr lang="en-US" sz="1200" b="0" i="0" kern="1200" baseline="0" dirty="0" smtClean="0">
                <a:solidFill>
                  <a:schemeClr val="tx1"/>
                </a:solidFill>
                <a:effectLst/>
                <a:latin typeface="+mn-lt"/>
                <a:ea typeface="+mn-ea"/>
                <a:cs typeface="+mn-cs"/>
              </a:rPr>
              <a:t> between two points </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is not necessarily Euclidean distance (straight line), rather, there are different ways of calculating distance. W</a:t>
            </a:r>
            <a:r>
              <a:rPr lang="en-US" sz="1200" b="0" i="0" kern="1200" dirty="0" smtClean="0">
                <a:solidFill>
                  <a:schemeClr val="tx1"/>
                </a:solidFill>
                <a:effectLst/>
                <a:latin typeface="+mn-lt"/>
                <a:ea typeface="+mn-ea"/>
                <a:cs typeface="+mn-cs"/>
              </a:rPr>
              <a:t>e</a:t>
            </a:r>
            <a:r>
              <a:rPr lang="en-US" sz="1200" b="0" i="0" kern="1200" baseline="0" dirty="0" smtClean="0">
                <a:solidFill>
                  <a:schemeClr val="tx1"/>
                </a:solidFill>
                <a:effectLst/>
                <a:latin typeface="+mn-lt"/>
                <a:ea typeface="+mn-ea"/>
                <a:cs typeface="+mn-cs"/>
              </a:rPr>
              <a:t> model movement as there is a resistance/cost to movement between points. Also, w</a:t>
            </a:r>
            <a:r>
              <a:rPr lang="nb-NO" sz="1200" b="0" i="0" kern="1200" baseline="0" dirty="0" smtClean="0">
                <a:solidFill>
                  <a:schemeClr val="tx1"/>
                </a:solidFill>
                <a:effectLst/>
                <a:latin typeface="+mn-lt"/>
                <a:ea typeface="+mn-ea"/>
                <a:cs typeface="+mn-cs"/>
              </a:rPr>
              <a:t>e test different </a:t>
            </a:r>
            <a:r>
              <a:rPr lang="nb-NO" sz="1200" b="0" i="0" kern="1200" baseline="0" dirty="0" err="1" smtClean="0">
                <a:solidFill>
                  <a:schemeClr val="tx1"/>
                </a:solidFill>
                <a:effectLst/>
                <a:latin typeface="+mn-lt"/>
                <a:ea typeface="+mn-ea"/>
                <a:cs typeface="+mn-cs"/>
              </a:rPr>
              <a:t>detection</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functions</a:t>
            </a:r>
            <a:r>
              <a:rPr lang="nb-NO" sz="1200" b="0" i="0" kern="1200" baseline="0" dirty="0" smtClean="0">
                <a:solidFill>
                  <a:schemeClr val="tx1"/>
                </a:solidFill>
                <a:effectLst/>
                <a:latin typeface="+mn-lt"/>
                <a:ea typeface="+mn-ea"/>
                <a:cs typeface="+mn-cs"/>
              </a:rPr>
              <a:t> to </a:t>
            </a:r>
            <a:r>
              <a:rPr lang="nb-NO" sz="1200" b="0" i="0" kern="1200" baseline="0" dirty="0" err="1" smtClean="0">
                <a:solidFill>
                  <a:schemeClr val="tx1"/>
                </a:solidFill>
                <a:effectLst/>
                <a:latin typeface="+mn-lt"/>
                <a:ea typeface="+mn-ea"/>
                <a:cs typeface="+mn-cs"/>
              </a:rPr>
              <a:t>model</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space</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use</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patterns</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of</a:t>
            </a:r>
            <a:r>
              <a:rPr lang="nb-NO" sz="1200" b="0" i="0" kern="1200" baseline="0" dirty="0" smtClean="0">
                <a:solidFill>
                  <a:schemeClr val="tx1"/>
                </a:solidFill>
                <a:effectLst/>
                <a:latin typeface="+mn-lt"/>
                <a:ea typeface="+mn-ea"/>
                <a:cs typeface="+mn-cs"/>
              </a:rPr>
              <a:t> </a:t>
            </a:r>
            <a:r>
              <a:rPr lang="nb-NO" sz="1200" b="0" i="0" kern="1200" baseline="0" dirty="0" err="1" smtClean="0">
                <a:solidFill>
                  <a:schemeClr val="tx1"/>
                </a:solidFill>
                <a:effectLst/>
                <a:latin typeface="+mn-lt"/>
                <a:ea typeface="+mn-ea"/>
                <a:cs typeface="+mn-cs"/>
              </a:rPr>
              <a:t>our</a:t>
            </a:r>
            <a:r>
              <a:rPr lang="nb-NO" sz="1200" b="0" i="0" kern="1200" baseline="0" dirty="0" smtClean="0">
                <a:solidFill>
                  <a:schemeClr val="tx1"/>
                </a:solidFill>
                <a:effectLst/>
                <a:latin typeface="+mn-lt"/>
                <a:ea typeface="+mn-ea"/>
                <a:cs typeface="+mn-cs"/>
              </a:rPr>
              <a:t> target species in </a:t>
            </a:r>
            <a:r>
              <a:rPr lang="nb-NO" sz="1200" b="0" i="0" kern="1200" baseline="0" dirty="0" err="1" smtClean="0">
                <a:solidFill>
                  <a:schemeClr val="tx1"/>
                </a:solidFill>
                <a:effectLst/>
                <a:latin typeface="+mn-lt"/>
                <a:ea typeface="+mn-ea"/>
                <a:cs typeface="+mn-cs"/>
              </a:rPr>
              <a:t>the</a:t>
            </a:r>
            <a:r>
              <a:rPr lang="nb-NO" sz="1200" b="0" i="0" kern="1200" baseline="0" dirty="0" smtClean="0">
                <a:solidFill>
                  <a:schemeClr val="tx1"/>
                </a:solidFill>
                <a:effectLst/>
                <a:latin typeface="+mn-lt"/>
                <a:ea typeface="+mn-ea"/>
                <a:cs typeface="+mn-cs"/>
              </a:rPr>
              <a:t> landscape.</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Measures of space use based on </a:t>
            </a:r>
            <a:r>
              <a:rPr lang="en-US" dirty="0" err="1" smtClean="0"/>
              <a:t>NGS</a:t>
            </a:r>
            <a:r>
              <a:rPr lang="en-US" dirty="0" smtClean="0"/>
              <a:t> in SCR has advantages over telemetry data, besides logistic</a:t>
            </a:r>
            <a:r>
              <a:rPr lang="en-US" baseline="0" dirty="0" smtClean="0"/>
              <a:t> constrains</a:t>
            </a:r>
            <a:r>
              <a:rPr lang="en-US" dirty="0" smtClean="0"/>
              <a:t>, estimation is based on a population-wide sample and can include adjustment for sampling biases, and estimates are accompanied by estimates of precision, density and sampling </a:t>
            </a:r>
            <a:r>
              <a:rPr lang="en-US" dirty="0" err="1" smtClean="0"/>
              <a:t>covariances</a:t>
            </a:r>
            <a:r>
              <a:rPr lang="en-US" dirty="0" smtClean="0"/>
              <a:t> such as topography and rivers and landscape features.</a:t>
            </a:r>
          </a:p>
        </p:txBody>
      </p:sp>
      <p:sp>
        <p:nvSpPr>
          <p:cNvPr id="4" name="Slide Number Placeholder 3"/>
          <p:cNvSpPr>
            <a:spLocks noGrp="1"/>
          </p:cNvSpPr>
          <p:nvPr>
            <p:ph type="sldNum" sz="quarter" idx="10"/>
          </p:nvPr>
        </p:nvSpPr>
        <p:spPr/>
        <p:txBody>
          <a:bodyPr/>
          <a:lstStyle/>
          <a:p>
            <a:fld id="{3BE86010-A301-42AE-BF4F-404D203CE133}" type="slidenum">
              <a:rPr lang="en-US" smtClean="0"/>
              <a:t>10</a:t>
            </a:fld>
            <a:endParaRPr lang="en-US"/>
          </a:p>
        </p:txBody>
      </p:sp>
    </p:spTree>
    <p:extLst>
      <p:ext uri="{BB962C8B-B14F-4D97-AF65-F5344CB8AC3E}">
        <p14:creationId xmlns:p14="http://schemas.microsoft.com/office/powerpoint/2010/main" val="347930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third study objective, I’d like to quantify and compare the relative contribution of</a:t>
            </a:r>
            <a:r>
              <a:rPr lang="en-US" baseline="0" dirty="0" smtClean="0"/>
              <a:t> anthropogenic and natural barriers to contemporary fragmentation in large carnivore populations.</a:t>
            </a:r>
          </a:p>
          <a:p>
            <a:endParaRPr lang="en-US" baseline="0" dirty="0" smtClean="0"/>
          </a:p>
          <a:p>
            <a:r>
              <a:rPr lang="nb-NO" dirty="0" err="1" smtClean="0"/>
              <a:t>We</a:t>
            </a:r>
            <a:r>
              <a:rPr lang="nb-NO" dirty="0" smtClean="0"/>
              <a:t> </a:t>
            </a:r>
            <a:r>
              <a:rPr lang="nb-NO" dirty="0" err="1" smtClean="0"/>
              <a:t>use</a:t>
            </a:r>
            <a:r>
              <a:rPr lang="nb-NO" dirty="0" smtClean="0"/>
              <a:t> species-</a:t>
            </a:r>
            <a:r>
              <a:rPr lang="nb-NO" dirty="0" err="1" smtClean="0"/>
              <a:t>specific</a:t>
            </a:r>
            <a:r>
              <a:rPr lang="nb-NO" dirty="0" smtClean="0"/>
              <a:t> </a:t>
            </a:r>
            <a:r>
              <a:rPr lang="nb-NO" dirty="0" err="1" smtClean="0"/>
              <a:t>resistance</a:t>
            </a:r>
            <a:r>
              <a:rPr lang="nb-NO" dirty="0" smtClean="0"/>
              <a:t> to </a:t>
            </a:r>
            <a:r>
              <a:rPr lang="nb-NO" dirty="0" err="1" smtClean="0"/>
              <a:t>movement</a:t>
            </a:r>
            <a:r>
              <a:rPr lang="nb-NO" dirty="0" smtClean="0"/>
              <a:t> </a:t>
            </a:r>
            <a:r>
              <a:rPr lang="nb-NO" dirty="0" err="1" smtClean="0"/>
              <a:t>maps</a:t>
            </a:r>
            <a:r>
              <a:rPr lang="nb-NO" baseline="0" dirty="0" smtClean="0"/>
              <a:t> </a:t>
            </a:r>
            <a:r>
              <a:rPr lang="nb-NO" baseline="0" dirty="0" err="1" smtClean="0"/>
              <a:t>across</a:t>
            </a:r>
            <a:r>
              <a:rPr lang="nb-NO" baseline="0" dirty="0" smtClean="0"/>
              <a:t> landscape to </a:t>
            </a:r>
            <a:r>
              <a:rPr lang="en-US" dirty="0" smtClean="0"/>
              <a:t>assess the role of</a:t>
            </a:r>
            <a:r>
              <a:rPr lang="en-US" baseline="0" dirty="0" smtClean="0"/>
              <a:t> </a:t>
            </a:r>
            <a:r>
              <a:rPr lang="en-US" dirty="0" smtClean="0"/>
              <a:t>fragmentation effects. </a:t>
            </a:r>
          </a:p>
          <a:p>
            <a:endParaRPr lang="en-US" dirty="0" smtClean="0"/>
          </a:p>
          <a:p>
            <a:r>
              <a:rPr lang="en-US" dirty="0" smtClean="0"/>
              <a:t>Can also contrast the magnitude of barrier effects of anthropogenic structures with those of natural barriers, such as mountain ridges and rivers/streams.</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11</a:t>
            </a:fld>
            <a:endParaRPr lang="en-US"/>
          </a:p>
        </p:txBody>
      </p:sp>
    </p:spTree>
    <p:extLst>
      <p:ext uri="{BB962C8B-B14F-4D97-AF65-F5344CB8AC3E}">
        <p14:creationId xmlns:p14="http://schemas.microsoft.com/office/powerpoint/2010/main" val="374274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and temporal patterns in disappearances of large carnivore individuals are quantifiable and may point at potential hotspots of illegal </a:t>
            </a:r>
            <a:r>
              <a:rPr lang="en-US" dirty="0" smtClean="0"/>
              <a:t>activity.</a:t>
            </a:r>
            <a:r>
              <a:rPr lang="en-US" baseline="0" dirty="0" smtClean="0"/>
              <a:t> </a:t>
            </a:r>
          </a:p>
          <a:p>
            <a:endParaRPr lang="en-US" baseline="0" dirty="0" smtClean="0"/>
          </a:p>
          <a:p>
            <a:r>
              <a:rPr lang="en-US" baseline="0" dirty="0" smtClean="0"/>
              <a:t>We use Scandinavian data and</a:t>
            </a:r>
            <a:r>
              <a:rPr lang="en-US" dirty="0" smtClean="0"/>
              <a:t> </a:t>
            </a:r>
            <a:r>
              <a:rPr lang="en-US" dirty="0"/>
              <a:t>search for irregularities within the pathways that lead to the various apparent states and disappearances of large carnivores</a:t>
            </a:r>
            <a:r>
              <a:rPr lang="en-US" baseline="0" dirty="0"/>
              <a:t> to identify potential hotspots of illegal hunting.</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12</a:t>
            </a:fld>
            <a:endParaRPr lang="en-US"/>
          </a:p>
        </p:txBody>
      </p:sp>
    </p:spTree>
    <p:extLst>
      <p:ext uri="{BB962C8B-B14F-4D97-AF65-F5344CB8AC3E}">
        <p14:creationId xmlns:p14="http://schemas.microsoft.com/office/powerpoint/2010/main" val="375787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on species interactions generally attempt to assess co-occurrence or avoidance separately, thereby potentially missing the actual interaction dynamic, which likely takes place across space and time jointly, not only one or the other.</a:t>
            </a:r>
          </a:p>
          <a:p>
            <a:endParaRPr lang="en-US" dirty="0"/>
          </a:p>
          <a:p>
            <a:r>
              <a:rPr lang="en-US" dirty="0"/>
              <a:t>We will test hypotheses about carnivore responses to human activity, evaluated in the context of intra-guild </a:t>
            </a:r>
            <a:r>
              <a:rPr lang="en-US" dirty="0" smtClean="0"/>
              <a:t>interactions between </a:t>
            </a:r>
            <a:r>
              <a:rPr lang="en-US" dirty="0"/>
              <a:t>species of different body sizes and </a:t>
            </a:r>
            <a:r>
              <a:rPr lang="en-US" dirty="0" smtClean="0"/>
              <a:t>dominance.</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13</a:t>
            </a:fld>
            <a:endParaRPr lang="en-US"/>
          </a:p>
        </p:txBody>
      </p:sp>
    </p:spTree>
    <p:extLst>
      <p:ext uri="{BB962C8B-B14F-4D97-AF65-F5344CB8AC3E}">
        <p14:creationId xmlns:p14="http://schemas.microsoft.com/office/powerpoint/2010/main" val="185477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This</a:t>
            </a:r>
            <a:r>
              <a:rPr lang="nb-NO" baseline="0" dirty="0" smtClean="0"/>
              <a:t> is my last slide. </a:t>
            </a:r>
            <a:r>
              <a:rPr lang="nb-NO" baseline="0" dirty="0" err="1" smtClean="0"/>
              <a:t>Thank</a:t>
            </a:r>
            <a:r>
              <a:rPr lang="nb-NO" baseline="0" dirty="0" smtClean="0"/>
              <a:t> </a:t>
            </a:r>
            <a:r>
              <a:rPr lang="nb-NO" baseline="0" dirty="0" err="1" smtClean="0"/>
              <a:t>you</a:t>
            </a:r>
            <a:r>
              <a:rPr lang="nb-NO" baseline="0" dirty="0" smtClean="0"/>
              <a:t> for </a:t>
            </a:r>
            <a:r>
              <a:rPr lang="nb-NO" baseline="0" dirty="0" err="1" smtClean="0"/>
              <a:t>listening</a:t>
            </a:r>
            <a:r>
              <a:rPr lang="nb-NO" baseline="0" dirty="0" smtClean="0"/>
              <a:t>.</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14</a:t>
            </a:fld>
            <a:endParaRPr lang="en-US"/>
          </a:p>
        </p:txBody>
      </p:sp>
    </p:spTree>
    <p:extLst>
      <p:ext uri="{BB962C8B-B14F-4D97-AF65-F5344CB8AC3E}">
        <p14:creationId xmlns:p14="http://schemas.microsoft.com/office/powerpoint/2010/main" val="232550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 </a:t>
            </a:r>
            <a:r>
              <a:rPr lang="nb-NO" dirty="0" err="1" smtClean="0"/>
              <a:t>the</a:t>
            </a:r>
            <a:r>
              <a:rPr lang="nb-NO" dirty="0" smtClean="0"/>
              <a:t> </a:t>
            </a:r>
            <a:r>
              <a:rPr lang="nb-NO" dirty="0" err="1" smtClean="0"/>
              <a:t>next</a:t>
            </a:r>
            <a:r>
              <a:rPr lang="nb-NO" dirty="0" smtClean="0"/>
              <a:t> </a:t>
            </a:r>
            <a:r>
              <a:rPr lang="nb-NO" dirty="0" err="1" smtClean="0"/>
              <a:t>15minute</a:t>
            </a:r>
            <a:r>
              <a:rPr lang="nb-NO" dirty="0" smtClean="0"/>
              <a:t>,</a:t>
            </a:r>
            <a:r>
              <a:rPr lang="nb-NO" baseline="0" dirty="0" smtClean="0"/>
              <a:t> I am </a:t>
            </a:r>
            <a:r>
              <a:rPr lang="nb-NO" baseline="0" dirty="0" err="1" smtClean="0"/>
              <a:t>going</a:t>
            </a:r>
            <a:r>
              <a:rPr lang="nb-NO" baseline="0" dirty="0" smtClean="0"/>
              <a:t> to talk </a:t>
            </a:r>
            <a:r>
              <a:rPr lang="nb-NO" baseline="0" dirty="0" err="1" smtClean="0"/>
              <a:t>about</a:t>
            </a:r>
            <a:r>
              <a:rPr lang="nb-NO" baseline="0" dirty="0" smtClean="0"/>
              <a:t> non-</a:t>
            </a:r>
            <a:r>
              <a:rPr lang="nb-NO" baseline="0" dirty="0" err="1" smtClean="0"/>
              <a:t>invasive</a:t>
            </a:r>
            <a:r>
              <a:rPr lang="nb-NO" baseline="0" dirty="0" smtClean="0"/>
              <a:t> </a:t>
            </a:r>
            <a:r>
              <a:rPr lang="nb-NO" baseline="0" dirty="0" err="1" smtClean="0"/>
              <a:t>monitoring</a:t>
            </a:r>
            <a:r>
              <a:rPr lang="nb-NO" baseline="0" dirty="0" smtClean="0"/>
              <a:t> </a:t>
            </a:r>
            <a:r>
              <a:rPr lang="nb-NO" baseline="0" dirty="0" err="1" smtClean="0"/>
              <a:t>of</a:t>
            </a:r>
            <a:r>
              <a:rPr lang="nb-NO" baseline="0" dirty="0" smtClean="0"/>
              <a:t> </a:t>
            </a:r>
            <a:r>
              <a:rPr lang="nb-NO" baseline="0" dirty="0" err="1" smtClean="0"/>
              <a:t>carnivores</a:t>
            </a:r>
            <a:r>
              <a:rPr lang="nb-NO" baseline="0" dirty="0" smtClean="0"/>
              <a:t> in Scandinavia and </a:t>
            </a:r>
            <a:r>
              <a:rPr lang="nb-NO" baseline="0" dirty="0" err="1" smtClean="0"/>
              <a:t>central</a:t>
            </a:r>
            <a:r>
              <a:rPr lang="nb-NO" baseline="0" dirty="0" smtClean="0"/>
              <a:t> Asia, </a:t>
            </a:r>
            <a:r>
              <a:rPr lang="nb-NO" baseline="0" dirty="0" err="1" smtClean="0"/>
              <a:t>followed</a:t>
            </a:r>
            <a:r>
              <a:rPr lang="nb-NO" baseline="0" dirty="0" smtClean="0"/>
              <a:t> by </a:t>
            </a:r>
            <a:r>
              <a:rPr lang="nb-NO" baseline="0" dirty="0" err="1" smtClean="0"/>
              <a:t>our</a:t>
            </a:r>
            <a:r>
              <a:rPr lang="nb-NO" baseline="0" dirty="0" smtClean="0"/>
              <a:t> </a:t>
            </a:r>
            <a:r>
              <a:rPr lang="nb-NO" baseline="0" dirty="0" err="1" smtClean="0"/>
              <a:t>approach</a:t>
            </a:r>
            <a:r>
              <a:rPr lang="nb-NO" baseline="0" dirty="0" smtClean="0"/>
              <a:t> to analyse </a:t>
            </a:r>
            <a:r>
              <a:rPr lang="nb-NO" baseline="0" dirty="0" err="1" smtClean="0"/>
              <a:t>such</a:t>
            </a:r>
            <a:r>
              <a:rPr lang="nb-NO" baseline="0" dirty="0" smtClean="0"/>
              <a:t> data. I </a:t>
            </a:r>
            <a:r>
              <a:rPr lang="nb-NO" baseline="0" dirty="0" err="1" smtClean="0"/>
              <a:t>will</a:t>
            </a:r>
            <a:r>
              <a:rPr lang="nb-NO" baseline="0" dirty="0" smtClean="0"/>
              <a:t> </a:t>
            </a:r>
            <a:r>
              <a:rPr lang="nb-NO" baseline="0" dirty="0" err="1" smtClean="0"/>
              <a:t>continue</a:t>
            </a:r>
            <a:r>
              <a:rPr lang="nb-NO" baseline="0" dirty="0" smtClean="0"/>
              <a:t> by </a:t>
            </a:r>
            <a:r>
              <a:rPr lang="nb-NO" baseline="0" dirty="0" err="1" smtClean="0"/>
              <a:t>explaining</a:t>
            </a:r>
            <a:r>
              <a:rPr lang="nb-NO" baseline="0" dirty="0" smtClean="0"/>
              <a:t> my </a:t>
            </a:r>
            <a:r>
              <a:rPr lang="nb-NO" baseline="0" dirty="0" err="1" smtClean="0"/>
              <a:t>study</a:t>
            </a:r>
            <a:r>
              <a:rPr lang="nb-NO" baseline="0" dirty="0" smtClean="0"/>
              <a:t> </a:t>
            </a:r>
            <a:r>
              <a:rPr lang="nb-NO" baseline="0" dirty="0" err="1" smtClean="0"/>
              <a:t>objectives</a:t>
            </a:r>
            <a:r>
              <a:rPr lang="nb-NO" baseline="0" dirty="0" smtClean="0"/>
              <a:t> and I </a:t>
            </a:r>
            <a:r>
              <a:rPr lang="nb-NO" baseline="0" dirty="0" err="1" smtClean="0"/>
              <a:t>would</a:t>
            </a:r>
            <a:r>
              <a:rPr lang="nb-NO" baseline="0" dirty="0" smtClean="0"/>
              <a:t> be happy to </a:t>
            </a:r>
            <a:r>
              <a:rPr lang="nb-NO" baseline="0" dirty="0" err="1" smtClean="0"/>
              <a:t>answer</a:t>
            </a:r>
            <a:r>
              <a:rPr lang="nb-NO" baseline="0" dirty="0" smtClean="0"/>
              <a:t>, </a:t>
            </a:r>
            <a:r>
              <a:rPr lang="nb-NO" baseline="0" dirty="0" err="1" smtClean="0"/>
              <a:t>should</a:t>
            </a:r>
            <a:r>
              <a:rPr lang="nb-NO" baseline="0" dirty="0" smtClean="0"/>
              <a:t> </a:t>
            </a:r>
            <a:r>
              <a:rPr lang="nb-NO" baseline="0" dirty="0" err="1" smtClean="0"/>
              <a:t>you</a:t>
            </a:r>
            <a:r>
              <a:rPr lang="nb-NO" baseline="0" dirty="0" smtClean="0"/>
              <a:t> have </a:t>
            </a:r>
            <a:r>
              <a:rPr lang="nb-NO" baseline="0" dirty="0" err="1" smtClean="0"/>
              <a:t>any</a:t>
            </a:r>
            <a:r>
              <a:rPr lang="nb-NO" baseline="0" dirty="0" smtClean="0"/>
              <a:t> questions.</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2</a:t>
            </a:fld>
            <a:endParaRPr lang="en-US"/>
          </a:p>
        </p:txBody>
      </p:sp>
    </p:spTree>
    <p:extLst>
      <p:ext uri="{BB962C8B-B14F-4D97-AF65-F5344CB8AC3E}">
        <p14:creationId xmlns:p14="http://schemas.microsoft.com/office/powerpoint/2010/main" val="473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New </a:t>
            </a:r>
            <a:r>
              <a:rPr lang="nb-NO" dirty="0" err="1"/>
              <a:t>technologies</a:t>
            </a:r>
            <a:r>
              <a:rPr lang="nb-NO" dirty="0"/>
              <a:t> </a:t>
            </a:r>
            <a:r>
              <a:rPr lang="nb-NO" dirty="0" err="1"/>
              <a:t>produce</a:t>
            </a:r>
            <a:r>
              <a:rPr lang="nb-NO" dirty="0"/>
              <a:t> vast </a:t>
            </a:r>
            <a:r>
              <a:rPr lang="nb-NO" dirty="0" err="1"/>
              <a:t>quantities</a:t>
            </a:r>
            <a:r>
              <a:rPr lang="nb-NO" dirty="0"/>
              <a:t> </a:t>
            </a:r>
            <a:r>
              <a:rPr lang="nb-NO" dirty="0" err="1"/>
              <a:t>of</a:t>
            </a:r>
            <a:r>
              <a:rPr lang="nb-NO" dirty="0"/>
              <a:t> </a:t>
            </a:r>
            <a:r>
              <a:rPr lang="nb-NO" dirty="0" err="1"/>
              <a:t>ecological</a:t>
            </a:r>
            <a:r>
              <a:rPr lang="nb-NO" dirty="0"/>
              <a:t> data.</a:t>
            </a:r>
            <a:r>
              <a:rPr lang="nb-NO" baseline="0" dirty="0"/>
              <a:t> </a:t>
            </a:r>
            <a:r>
              <a:rPr lang="nb-NO" baseline="0" dirty="0" err="1"/>
              <a:t>Previously</a:t>
            </a:r>
            <a:r>
              <a:rPr lang="nb-NO" baseline="0" dirty="0"/>
              <a:t>, </a:t>
            </a:r>
            <a:r>
              <a:rPr lang="nb-NO" baseline="0" dirty="0" err="1"/>
              <a:t>ecological</a:t>
            </a:r>
            <a:r>
              <a:rPr lang="nb-NO" baseline="0" dirty="0"/>
              <a:t> studies </a:t>
            </a:r>
            <a:r>
              <a:rPr lang="nb-NO" baseline="0" dirty="0" err="1"/>
              <a:t>mostly</a:t>
            </a:r>
            <a:r>
              <a:rPr lang="nb-NO" baseline="0" dirty="0"/>
              <a:t> </a:t>
            </a:r>
            <a:r>
              <a:rPr lang="nb-NO" baseline="0" dirty="0" err="1" smtClean="0"/>
              <a:t>involved</a:t>
            </a:r>
            <a:r>
              <a:rPr lang="nb-NO" baseline="0" dirty="0"/>
              <a:t> </a:t>
            </a:r>
            <a:r>
              <a:rPr lang="nb-NO" baseline="0" dirty="0" err="1" smtClean="0"/>
              <a:t>phisical</a:t>
            </a:r>
            <a:r>
              <a:rPr lang="nb-NO" baseline="0" dirty="0" smtClean="0"/>
              <a:t> </a:t>
            </a:r>
            <a:r>
              <a:rPr lang="nb-NO" baseline="0" dirty="0"/>
              <a:t>handling, </a:t>
            </a:r>
            <a:r>
              <a:rPr lang="nb-NO" baseline="0" dirty="0" err="1"/>
              <a:t>captureing</a:t>
            </a:r>
            <a:r>
              <a:rPr lang="nb-NO" baseline="0" dirty="0"/>
              <a:t>, </a:t>
            </a:r>
            <a:r>
              <a:rPr lang="nb-NO" baseline="0" dirty="0" smtClean="0"/>
              <a:t>tagging and putting </a:t>
            </a:r>
            <a:r>
              <a:rPr lang="nb-NO" baseline="0" dirty="0" err="1" smtClean="0"/>
              <a:t>dye</a:t>
            </a:r>
            <a:r>
              <a:rPr lang="nb-NO" baseline="0" dirty="0" smtClean="0"/>
              <a:t> </a:t>
            </a:r>
            <a:r>
              <a:rPr lang="nb-NO" baseline="0" dirty="0" err="1" smtClean="0"/>
              <a:t>on</a:t>
            </a:r>
            <a:r>
              <a:rPr lang="nb-NO" baseline="0" dirty="0" smtClean="0"/>
              <a:t> </a:t>
            </a:r>
            <a:r>
              <a:rPr lang="nb-NO" baseline="0" dirty="0" err="1" smtClean="0"/>
              <a:t>individuals</a:t>
            </a:r>
            <a:r>
              <a:rPr lang="nb-NO" baseline="0" dirty="0"/>
              <a:t>. More </a:t>
            </a:r>
            <a:r>
              <a:rPr lang="nb-NO" baseline="0" dirty="0" err="1"/>
              <a:t>recently</a:t>
            </a:r>
            <a:r>
              <a:rPr lang="nb-NO" baseline="0" dirty="0"/>
              <a:t>, </a:t>
            </a:r>
            <a:r>
              <a:rPr lang="nb-NO" baseline="0" dirty="0" err="1"/>
              <a:t>you</a:t>
            </a:r>
            <a:r>
              <a:rPr lang="nb-NO" baseline="0" dirty="0"/>
              <a:t> </a:t>
            </a:r>
            <a:r>
              <a:rPr lang="nb-NO" baseline="0" dirty="0" err="1"/>
              <a:t>can</a:t>
            </a:r>
            <a:r>
              <a:rPr lang="nb-NO" baseline="0" dirty="0"/>
              <a:t> </a:t>
            </a:r>
            <a:r>
              <a:rPr lang="nb-NO" baseline="0" dirty="0" err="1"/>
              <a:t>obtain</a:t>
            </a:r>
            <a:r>
              <a:rPr lang="nb-NO" baseline="0" dirty="0"/>
              <a:t> </a:t>
            </a:r>
            <a:r>
              <a:rPr lang="nb-NO" baseline="0" dirty="0" err="1"/>
              <a:t>the</a:t>
            </a:r>
            <a:r>
              <a:rPr lang="nb-NO" baseline="0" dirty="0"/>
              <a:t> same </a:t>
            </a:r>
            <a:r>
              <a:rPr lang="nb-NO" baseline="0" dirty="0" err="1"/>
              <a:t>amount</a:t>
            </a:r>
            <a:r>
              <a:rPr lang="nb-NO" baseline="0" dirty="0"/>
              <a:t> </a:t>
            </a:r>
            <a:r>
              <a:rPr lang="nb-NO" baseline="0" dirty="0" err="1"/>
              <a:t>of</a:t>
            </a:r>
            <a:r>
              <a:rPr lang="nb-NO" baseline="0" dirty="0"/>
              <a:t> </a:t>
            </a:r>
            <a:r>
              <a:rPr lang="nb-NO" baseline="0" dirty="0" err="1"/>
              <a:t>information</a:t>
            </a:r>
            <a:r>
              <a:rPr lang="nb-NO" baseline="0" dirty="0"/>
              <a:t> </a:t>
            </a:r>
            <a:r>
              <a:rPr lang="nb-NO" baseline="0" dirty="0" smtClean="0"/>
              <a:t>(</a:t>
            </a:r>
            <a:r>
              <a:rPr lang="nb-NO" baseline="0" dirty="0" err="1" smtClean="0"/>
              <a:t>sometimes</a:t>
            </a:r>
            <a:r>
              <a:rPr lang="nb-NO" baseline="0" dirty="0" smtClean="0"/>
              <a:t> </a:t>
            </a:r>
            <a:r>
              <a:rPr lang="nb-NO" baseline="0" dirty="0" err="1" smtClean="0"/>
              <a:t>even</a:t>
            </a:r>
            <a:r>
              <a:rPr lang="nb-NO" baseline="0" dirty="0" smtClean="0"/>
              <a:t> more </a:t>
            </a:r>
            <a:r>
              <a:rPr lang="nb-NO" baseline="0" dirty="0" err="1" smtClean="0"/>
              <a:t>information</a:t>
            </a:r>
            <a:r>
              <a:rPr lang="nb-NO" baseline="0" dirty="0" smtClean="0"/>
              <a:t>) </a:t>
            </a:r>
            <a:r>
              <a:rPr lang="nb-NO" baseline="0" dirty="0"/>
              <a:t>by </a:t>
            </a:r>
            <a:r>
              <a:rPr lang="nb-NO" baseline="0" dirty="0" smtClean="0"/>
              <a:t>non-</a:t>
            </a:r>
            <a:r>
              <a:rPr lang="nb-NO" baseline="0" dirty="0" err="1" smtClean="0"/>
              <a:t>invasively</a:t>
            </a:r>
            <a:r>
              <a:rPr lang="nb-NO" baseline="0" dirty="0" smtClean="0"/>
              <a:t> </a:t>
            </a:r>
            <a:r>
              <a:rPr lang="nb-NO" baseline="0" dirty="0" err="1" smtClean="0"/>
              <a:t>collected</a:t>
            </a:r>
            <a:r>
              <a:rPr lang="nb-NO" baseline="0" dirty="0" smtClean="0"/>
              <a:t> data </a:t>
            </a:r>
            <a:r>
              <a:rPr lang="nb-NO" baseline="0" dirty="0" err="1"/>
              <a:t>such</a:t>
            </a:r>
            <a:r>
              <a:rPr lang="nb-NO" baseline="0" dirty="0"/>
              <a:t> as </a:t>
            </a:r>
            <a:r>
              <a:rPr lang="nb-NO" baseline="0" dirty="0" err="1"/>
              <a:t>camera</a:t>
            </a:r>
            <a:r>
              <a:rPr lang="nb-NO" baseline="0" dirty="0"/>
              <a:t> trapping and </a:t>
            </a:r>
            <a:r>
              <a:rPr lang="nb-NO" baseline="0" dirty="0" err="1"/>
              <a:t>genetic</a:t>
            </a:r>
            <a:r>
              <a:rPr lang="nb-NO" baseline="0" dirty="0"/>
              <a:t> sampling, from </a:t>
            </a:r>
            <a:r>
              <a:rPr lang="nb-NO" baseline="0" dirty="0" err="1"/>
              <a:t>scat</a:t>
            </a:r>
            <a:r>
              <a:rPr lang="nb-NO" baseline="0" dirty="0"/>
              <a:t>, </a:t>
            </a:r>
            <a:r>
              <a:rPr lang="nb-NO" baseline="0" dirty="0" err="1"/>
              <a:t>hair</a:t>
            </a:r>
            <a:r>
              <a:rPr lang="nb-NO" baseline="0" dirty="0"/>
              <a:t>, </a:t>
            </a:r>
            <a:r>
              <a:rPr lang="nb-NO" baseline="0" dirty="0" err="1"/>
              <a:t>dead</a:t>
            </a:r>
            <a:r>
              <a:rPr lang="nb-NO" baseline="0" dirty="0"/>
              <a:t> </a:t>
            </a:r>
            <a:r>
              <a:rPr lang="nb-NO" baseline="0" dirty="0" err="1"/>
              <a:t>recoveries</a:t>
            </a:r>
            <a:r>
              <a:rPr lang="nb-NO" baseline="0" dirty="0"/>
              <a:t> and so on</a:t>
            </a:r>
            <a:r>
              <a:rPr lang="nb-NO" baseline="0" dirty="0" smtClean="0"/>
              <a:t>.</a:t>
            </a:r>
          </a:p>
          <a:p>
            <a:endParaRPr lang="nb-NO" baseline="0" dirty="0" smtClean="0"/>
          </a:p>
          <a:p>
            <a:r>
              <a:rPr lang="nb-NO" baseline="0" dirty="0" smtClean="0"/>
              <a:t>From </a:t>
            </a:r>
            <a:r>
              <a:rPr lang="nb-NO" baseline="0" dirty="0" err="1" smtClean="0"/>
              <a:t>cemra</a:t>
            </a:r>
            <a:r>
              <a:rPr lang="nb-NO" baseline="0" dirty="0" smtClean="0"/>
              <a:t> </a:t>
            </a:r>
            <a:r>
              <a:rPr lang="nb-NO" baseline="0" dirty="0" err="1" smtClean="0"/>
              <a:t>trap</a:t>
            </a:r>
            <a:r>
              <a:rPr lang="nb-NO" baseline="0" dirty="0" smtClean="0"/>
              <a:t> </a:t>
            </a:r>
            <a:r>
              <a:rPr lang="nb-NO" baseline="0" dirty="0" err="1" smtClean="0"/>
              <a:t>photos</a:t>
            </a:r>
            <a:r>
              <a:rPr lang="nb-NO" baseline="0" dirty="0" smtClean="0"/>
              <a:t> </a:t>
            </a:r>
            <a:r>
              <a:rPr lang="nb-NO" baseline="0" dirty="0" err="1" smtClean="0"/>
              <a:t>you</a:t>
            </a:r>
            <a:r>
              <a:rPr lang="nb-NO" baseline="0" dirty="0" smtClean="0"/>
              <a:t> </a:t>
            </a:r>
            <a:r>
              <a:rPr lang="nb-NO" baseline="0" dirty="0" err="1" smtClean="0"/>
              <a:t>obtain</a:t>
            </a:r>
            <a:endParaRPr lang="nb-NO" baseline="0" dirty="0" smtClean="0"/>
          </a:p>
          <a:p>
            <a:r>
              <a:rPr lang="nb-NO" baseline="0" dirty="0" smtClean="0"/>
              <a:t>From DNA samples </a:t>
            </a:r>
            <a:r>
              <a:rPr lang="nb-NO" baseline="0" dirty="0" err="1" smtClean="0"/>
              <a:t>you</a:t>
            </a:r>
            <a:r>
              <a:rPr lang="nb-NO" baseline="0" dirty="0" smtClean="0"/>
              <a:t> </a:t>
            </a:r>
            <a:r>
              <a:rPr lang="nb-NO" baseline="0" dirty="0" err="1" smtClean="0"/>
              <a:t>get</a:t>
            </a:r>
            <a:r>
              <a:rPr lang="nb-NO" baseline="0" dirty="0" smtClean="0"/>
              <a:t> info e.g. </a:t>
            </a:r>
            <a:endParaRPr lang="nb-NO" dirty="0"/>
          </a:p>
        </p:txBody>
      </p:sp>
      <p:sp>
        <p:nvSpPr>
          <p:cNvPr id="4" name="Slide Number Placeholder 3"/>
          <p:cNvSpPr>
            <a:spLocks noGrp="1"/>
          </p:cNvSpPr>
          <p:nvPr>
            <p:ph type="sldNum" sz="quarter" idx="10"/>
          </p:nvPr>
        </p:nvSpPr>
        <p:spPr/>
        <p:txBody>
          <a:bodyPr/>
          <a:lstStyle/>
          <a:p>
            <a:fld id="{3BE86010-A301-42AE-BF4F-404D203CE133}" type="slidenum">
              <a:rPr lang="en-US" smtClean="0"/>
              <a:t>3</a:t>
            </a:fld>
            <a:endParaRPr lang="en-US"/>
          </a:p>
        </p:txBody>
      </p:sp>
    </p:spTree>
    <p:extLst>
      <p:ext uri="{BB962C8B-B14F-4D97-AF65-F5344CB8AC3E}">
        <p14:creationId xmlns:p14="http://schemas.microsoft.com/office/powerpoint/2010/main" val="118907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In </a:t>
            </a:r>
            <a:r>
              <a:rPr lang="nb-NO" baseline="0" dirty="0" err="1" smtClean="0"/>
              <a:t>cemra</a:t>
            </a:r>
            <a:r>
              <a:rPr lang="nb-NO" baseline="0" dirty="0" smtClean="0"/>
              <a:t> </a:t>
            </a:r>
            <a:r>
              <a:rPr lang="nb-NO" baseline="0" dirty="0" err="1" smtClean="0"/>
              <a:t>trap</a:t>
            </a:r>
            <a:r>
              <a:rPr lang="nb-NO" baseline="0" dirty="0" smtClean="0"/>
              <a:t> </a:t>
            </a:r>
            <a:r>
              <a:rPr lang="nb-NO" baseline="0" dirty="0" err="1" smtClean="0"/>
              <a:t>photos</a:t>
            </a:r>
            <a:r>
              <a:rPr lang="nb-NO" baseline="0" dirty="0" smtClean="0"/>
              <a:t> </a:t>
            </a:r>
            <a:r>
              <a:rPr lang="nb-NO" baseline="0" dirty="0" err="1" smtClean="0"/>
              <a:t>you</a:t>
            </a:r>
            <a:r>
              <a:rPr lang="nb-NO" baseline="0" dirty="0" smtClean="0"/>
              <a:t> </a:t>
            </a:r>
            <a:r>
              <a:rPr lang="nb-NO" baseline="0" dirty="0" err="1" smtClean="0"/>
              <a:t>can</a:t>
            </a:r>
            <a:r>
              <a:rPr lang="nb-NO" baseline="0" dirty="0" smtClean="0"/>
              <a:t> </a:t>
            </a:r>
            <a:r>
              <a:rPr lang="nb-NO" baseline="0" dirty="0" err="1" smtClean="0"/>
              <a:t>distinguish</a:t>
            </a:r>
            <a:r>
              <a:rPr lang="nb-NO" baseline="0" dirty="0" smtClean="0"/>
              <a:t> </a:t>
            </a:r>
            <a:r>
              <a:rPr lang="nb-NO" baseline="0" dirty="0" err="1" smtClean="0"/>
              <a:t>between</a:t>
            </a:r>
            <a:r>
              <a:rPr lang="nb-NO" baseline="0" dirty="0" smtClean="0"/>
              <a:t> species, </a:t>
            </a:r>
            <a:r>
              <a:rPr lang="nb-NO" baseline="0" dirty="0" err="1" smtClean="0"/>
              <a:t>identify</a:t>
            </a:r>
            <a:r>
              <a:rPr lang="nb-NO" baseline="0" dirty="0" smtClean="0"/>
              <a:t> </a:t>
            </a:r>
            <a:r>
              <a:rPr lang="nb-NO" baseline="0" dirty="0" err="1" smtClean="0"/>
              <a:t>individuals</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natural</a:t>
            </a:r>
            <a:r>
              <a:rPr lang="nb-NO" baseline="0" dirty="0" smtClean="0"/>
              <a:t> </a:t>
            </a:r>
            <a:r>
              <a:rPr lang="nb-NO" baseline="0" dirty="0" err="1" smtClean="0"/>
              <a:t>markings</a:t>
            </a:r>
            <a:r>
              <a:rPr lang="nb-NO" baseline="0" dirty="0" smtClean="0"/>
              <a:t>, </a:t>
            </a:r>
            <a:r>
              <a:rPr lang="nb-NO" baseline="0" dirty="0" err="1" smtClean="0"/>
              <a:t>identify</a:t>
            </a:r>
            <a:r>
              <a:rPr lang="nb-NO" baseline="0" dirty="0" smtClean="0"/>
              <a:t> sex and age </a:t>
            </a:r>
            <a:r>
              <a:rPr lang="nb-NO" baseline="0" dirty="0" err="1" smtClean="0"/>
              <a:t>class</a:t>
            </a:r>
            <a:r>
              <a:rPr lang="nb-NO" baseline="0" dirty="0" smtClean="0"/>
              <a:t>.</a:t>
            </a:r>
          </a:p>
          <a:p>
            <a:r>
              <a:rPr lang="nb-NO" baseline="0" dirty="0" smtClean="0"/>
              <a:t>From </a:t>
            </a:r>
            <a:r>
              <a:rPr lang="nb-NO" baseline="0" dirty="0" err="1" smtClean="0"/>
              <a:t>genetic</a:t>
            </a:r>
            <a:r>
              <a:rPr lang="nb-NO" baseline="0" dirty="0" smtClean="0"/>
              <a:t> finger-</a:t>
            </a:r>
            <a:r>
              <a:rPr lang="nb-NO" baseline="0" dirty="0" err="1" smtClean="0"/>
              <a:t>printing</a:t>
            </a:r>
            <a:r>
              <a:rPr lang="nb-NO" baseline="0" dirty="0" smtClean="0"/>
              <a:t> </a:t>
            </a:r>
            <a:r>
              <a:rPr lang="nb-NO" baseline="0" dirty="0" err="1" smtClean="0"/>
              <a:t>we</a:t>
            </a:r>
            <a:r>
              <a:rPr lang="nb-NO" baseline="0" dirty="0" smtClean="0"/>
              <a:t> </a:t>
            </a:r>
            <a:r>
              <a:rPr lang="nb-NO" baseline="0" dirty="0" err="1" smtClean="0"/>
              <a:t>can</a:t>
            </a:r>
            <a:r>
              <a:rPr lang="nb-NO" baseline="0" dirty="0" smtClean="0"/>
              <a:t> </a:t>
            </a:r>
            <a:r>
              <a:rPr lang="nb-NO" baseline="0" dirty="0" err="1" smtClean="0"/>
              <a:t>obtain</a:t>
            </a:r>
            <a:r>
              <a:rPr lang="nb-NO" baseline="0" dirty="0" smtClean="0"/>
              <a:t> </a:t>
            </a:r>
            <a:r>
              <a:rPr lang="nb-NO" baseline="0" dirty="0" err="1" smtClean="0"/>
              <a:t>the</a:t>
            </a:r>
            <a:r>
              <a:rPr lang="nb-NO" baseline="0" dirty="0" smtClean="0"/>
              <a:t> same </a:t>
            </a:r>
            <a:r>
              <a:rPr lang="nb-NO" baseline="0" dirty="0" err="1" smtClean="0"/>
              <a:t>information</a:t>
            </a:r>
            <a:r>
              <a:rPr lang="nb-NO" baseline="0" dirty="0" smtClean="0"/>
              <a:t>. </a:t>
            </a:r>
          </a:p>
          <a:p>
            <a:endParaRPr lang="nb-NO" baseline="0" dirty="0" smtClean="0"/>
          </a:p>
          <a:p>
            <a:r>
              <a:rPr lang="nb-NO" baseline="0" dirty="0" err="1" smtClean="0"/>
              <a:t>Very</a:t>
            </a:r>
            <a:r>
              <a:rPr lang="nb-NO" baseline="0" dirty="0" smtClean="0"/>
              <a:t> </a:t>
            </a:r>
            <a:r>
              <a:rPr lang="nb-NO" baseline="0" dirty="0" err="1" smtClean="0"/>
              <a:t>importantly</a:t>
            </a:r>
            <a:r>
              <a:rPr lang="nb-NO" baseline="0" dirty="0" smtClean="0"/>
              <a:t>, during </a:t>
            </a:r>
            <a:r>
              <a:rPr lang="nb-NO" baseline="0" dirty="0" err="1" smtClean="0"/>
              <a:t>ecological</a:t>
            </a:r>
            <a:r>
              <a:rPr lang="nb-NO" baseline="0" dirty="0" smtClean="0"/>
              <a:t> surveys, </a:t>
            </a:r>
            <a:r>
              <a:rPr lang="nb-NO" baseline="0" dirty="0" err="1" smtClean="0"/>
              <a:t>every</a:t>
            </a:r>
            <a:r>
              <a:rPr lang="nb-NO" baseline="0" dirty="0" smtClean="0"/>
              <a:t> sample has </a:t>
            </a:r>
            <a:r>
              <a:rPr lang="nb-NO" baseline="0" dirty="0" err="1" smtClean="0"/>
              <a:t>information</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location </a:t>
            </a:r>
            <a:r>
              <a:rPr lang="nb-NO" baseline="0" dirty="0" err="1" smtClean="0"/>
              <a:t>we</a:t>
            </a:r>
            <a:r>
              <a:rPr lang="nb-NO" baseline="0" dirty="0" smtClean="0"/>
              <a:t> </a:t>
            </a:r>
            <a:r>
              <a:rPr lang="nb-NO" baseline="0" dirty="0" err="1" smtClean="0"/>
              <a:t>sampled</a:t>
            </a:r>
            <a:r>
              <a:rPr lang="nb-NO" baseline="0" dirty="0" smtClean="0"/>
              <a:t> from. </a:t>
            </a:r>
            <a:r>
              <a:rPr lang="nb-NO" baseline="0" dirty="0" err="1" smtClean="0"/>
              <a:t>Retaining</a:t>
            </a:r>
            <a:r>
              <a:rPr lang="nb-NO" baseline="0" dirty="0" smtClean="0"/>
              <a:t> </a:t>
            </a:r>
            <a:r>
              <a:rPr lang="nb-NO" baseline="0" dirty="0" err="1" smtClean="0"/>
              <a:t>this</a:t>
            </a:r>
            <a:r>
              <a:rPr lang="nb-NO" baseline="0" dirty="0" smtClean="0"/>
              <a:t> spatial </a:t>
            </a:r>
            <a:r>
              <a:rPr lang="nb-NO" baseline="0" dirty="0" err="1" smtClean="0"/>
              <a:t>component</a:t>
            </a:r>
            <a:r>
              <a:rPr lang="nb-NO" baseline="0" dirty="0" smtClean="0"/>
              <a:t> </a:t>
            </a:r>
            <a:r>
              <a:rPr lang="nb-NO" baseline="0" dirty="0" err="1" smtClean="0"/>
              <a:t>about</a:t>
            </a:r>
            <a:r>
              <a:rPr lang="nb-NO" baseline="0" dirty="0" smtClean="0"/>
              <a:t> </a:t>
            </a:r>
            <a:r>
              <a:rPr lang="nb-NO" baseline="0" dirty="0" err="1" smtClean="0"/>
              <a:t>trap</a:t>
            </a:r>
            <a:r>
              <a:rPr lang="nb-NO" baseline="0" dirty="0" smtClean="0"/>
              <a:t> locations and </a:t>
            </a:r>
            <a:r>
              <a:rPr lang="nb-NO" baseline="0" dirty="0" err="1" smtClean="0"/>
              <a:t>therefore</a:t>
            </a:r>
            <a:r>
              <a:rPr lang="nb-NO" baseline="0" dirty="0" smtClean="0"/>
              <a:t> </a:t>
            </a:r>
            <a:r>
              <a:rPr lang="nb-NO" baseline="0" dirty="0" err="1" smtClean="0"/>
              <a:t>about</a:t>
            </a:r>
            <a:r>
              <a:rPr lang="nb-NO" baseline="0" dirty="0" smtClean="0"/>
              <a:t> </a:t>
            </a:r>
            <a:r>
              <a:rPr lang="nb-NO" baseline="0" dirty="0" err="1" smtClean="0"/>
              <a:t>individual</a:t>
            </a:r>
            <a:r>
              <a:rPr lang="nb-NO" baseline="0" dirty="0" smtClean="0"/>
              <a:t> </a:t>
            </a:r>
            <a:r>
              <a:rPr lang="nb-NO" baseline="0" dirty="0" err="1" smtClean="0"/>
              <a:t>encounter</a:t>
            </a:r>
            <a:r>
              <a:rPr lang="nb-NO" baseline="0" dirty="0" smtClean="0"/>
              <a:t> locations, </a:t>
            </a:r>
            <a:r>
              <a:rPr lang="nb-NO" baseline="0" dirty="0" err="1" smtClean="0"/>
              <a:t>enables</a:t>
            </a:r>
            <a:r>
              <a:rPr lang="nb-NO" baseline="0" dirty="0" smtClean="0"/>
              <a:t> </a:t>
            </a:r>
            <a:r>
              <a:rPr lang="nb-NO" baseline="0" dirty="0" err="1" smtClean="0"/>
              <a:t>us</a:t>
            </a:r>
            <a:r>
              <a:rPr lang="nb-NO" baseline="0" dirty="0" smtClean="0"/>
              <a:t> </a:t>
            </a:r>
            <a:r>
              <a:rPr lang="nb-NO" baseline="0" dirty="0" err="1" smtClean="0"/>
              <a:t>ecologists</a:t>
            </a:r>
            <a:r>
              <a:rPr lang="nb-NO" baseline="0" dirty="0" smtClean="0"/>
              <a:t> to </a:t>
            </a:r>
            <a:r>
              <a:rPr lang="nb-NO" baseline="0" dirty="0" err="1" smtClean="0"/>
              <a:t>address</a:t>
            </a:r>
            <a:r>
              <a:rPr lang="nb-NO" baseline="0" dirty="0" smtClean="0"/>
              <a:t> questions </a:t>
            </a:r>
            <a:r>
              <a:rPr lang="nb-NO" baseline="0" dirty="0" err="1" smtClean="0"/>
              <a:t>that</a:t>
            </a:r>
            <a:r>
              <a:rPr lang="nb-NO" baseline="0" dirty="0" smtClean="0"/>
              <a:t> </a:t>
            </a:r>
            <a:r>
              <a:rPr lang="nb-NO" baseline="0" dirty="0" err="1" smtClean="0"/>
              <a:t>were</a:t>
            </a:r>
            <a:r>
              <a:rPr lang="nb-NO" baseline="0" dirty="0" smtClean="0"/>
              <a:t> not </a:t>
            </a:r>
            <a:r>
              <a:rPr lang="nb-NO" baseline="0" dirty="0" err="1" smtClean="0"/>
              <a:t>possible</a:t>
            </a:r>
            <a:r>
              <a:rPr lang="nb-NO" baseline="0" dirty="0" smtClean="0"/>
              <a:t> to </a:t>
            </a:r>
            <a:r>
              <a:rPr lang="nb-NO" baseline="0" dirty="0" err="1" smtClean="0"/>
              <a:t>answer</a:t>
            </a:r>
            <a:r>
              <a:rPr lang="nb-NO" baseline="0" dirty="0" smtClean="0"/>
              <a:t> </a:t>
            </a:r>
            <a:r>
              <a:rPr lang="nb-NO" baseline="0" dirty="0" err="1" smtClean="0"/>
              <a:t>before</a:t>
            </a:r>
            <a:r>
              <a:rPr lang="nb-NO" baseline="0" dirty="0" smtClean="0"/>
              <a:t>. </a:t>
            </a:r>
          </a:p>
          <a:p>
            <a:endParaRPr lang="nb-NO" baseline="0" dirty="0" smtClean="0"/>
          </a:p>
          <a:p>
            <a:r>
              <a:rPr lang="nb-NO" baseline="0" dirty="0" err="1" smtClean="0"/>
              <a:t>We</a:t>
            </a:r>
            <a:r>
              <a:rPr lang="nb-NO" baseline="0" dirty="0" smtClean="0"/>
              <a:t> </a:t>
            </a:r>
            <a:r>
              <a:rPr lang="nb-NO" baseline="0" dirty="0" err="1" smtClean="0"/>
              <a:t>use</a:t>
            </a:r>
            <a:r>
              <a:rPr lang="nb-NO" baseline="0" dirty="0" smtClean="0"/>
              <a:t> </a:t>
            </a:r>
            <a:r>
              <a:rPr lang="nb-NO" baseline="0" dirty="0" err="1" smtClean="0"/>
              <a:t>this</a:t>
            </a:r>
            <a:r>
              <a:rPr lang="nb-NO" baseline="0" dirty="0" smtClean="0"/>
              <a:t> </a:t>
            </a:r>
            <a:r>
              <a:rPr lang="nb-NO" baseline="0" dirty="0" err="1" smtClean="0"/>
              <a:t>information</a:t>
            </a:r>
            <a:r>
              <a:rPr lang="nb-NO" baseline="0" dirty="0" smtClean="0"/>
              <a:t> to </a:t>
            </a:r>
            <a:r>
              <a:rPr lang="nb-NO" baseline="0" dirty="0" err="1" smtClean="0"/>
              <a:t>prepare</a:t>
            </a:r>
            <a:r>
              <a:rPr lang="nb-NO" baseline="0" dirty="0" smtClean="0"/>
              <a:t> spatial </a:t>
            </a:r>
            <a:r>
              <a:rPr lang="nb-NO" baseline="0" dirty="0" err="1" smtClean="0"/>
              <a:t>encounter</a:t>
            </a:r>
            <a:r>
              <a:rPr lang="nb-NO" baseline="0" dirty="0" smtClean="0"/>
              <a:t> histories, </a:t>
            </a:r>
            <a:r>
              <a:rPr lang="nb-NO" baseline="0" dirty="0" err="1" smtClean="0"/>
              <a:t>meaning</a:t>
            </a:r>
            <a:r>
              <a:rPr lang="nb-NO" baseline="0" dirty="0" smtClean="0"/>
              <a:t> </a:t>
            </a:r>
            <a:r>
              <a:rPr lang="nb-NO" baseline="0" dirty="0" err="1" smtClean="0"/>
              <a:t>detection</a:t>
            </a:r>
            <a:r>
              <a:rPr lang="nb-NO" baseline="0" dirty="0" smtClean="0"/>
              <a:t> </a:t>
            </a:r>
            <a:r>
              <a:rPr lang="nb-NO" baseline="0" dirty="0" err="1" smtClean="0"/>
              <a:t>of</a:t>
            </a:r>
            <a:r>
              <a:rPr lang="nb-NO" baseline="0" dirty="0" smtClean="0"/>
              <a:t> </a:t>
            </a:r>
            <a:r>
              <a:rPr lang="nb-NO" baseline="0" dirty="0" err="1" smtClean="0"/>
              <a:t>every</a:t>
            </a:r>
            <a:r>
              <a:rPr lang="nb-NO" baseline="0" dirty="0" smtClean="0"/>
              <a:t> </a:t>
            </a:r>
            <a:r>
              <a:rPr lang="nb-NO" baseline="0" dirty="0" err="1" smtClean="0"/>
              <a:t>individual</a:t>
            </a:r>
            <a:r>
              <a:rPr lang="nb-NO" baseline="0" dirty="0" smtClean="0"/>
              <a:t> at </a:t>
            </a:r>
            <a:r>
              <a:rPr lang="nb-NO" baseline="0" dirty="0" err="1" smtClean="0"/>
              <a:t>every</a:t>
            </a:r>
            <a:r>
              <a:rPr lang="nb-NO" baseline="0" dirty="0" smtClean="0"/>
              <a:t> </a:t>
            </a:r>
            <a:r>
              <a:rPr lang="nb-NO" baseline="0" dirty="0" err="1" smtClean="0"/>
              <a:t>trap</a:t>
            </a:r>
            <a:r>
              <a:rPr lang="nb-NO" baseline="0" dirty="0" smtClean="0"/>
              <a:t> in </a:t>
            </a:r>
            <a:r>
              <a:rPr lang="nb-NO" baseline="0" dirty="0" err="1" smtClean="0"/>
              <a:t>each</a:t>
            </a:r>
            <a:r>
              <a:rPr lang="nb-NO" baseline="0" dirty="0" smtClean="0"/>
              <a:t> </a:t>
            </a:r>
            <a:r>
              <a:rPr lang="nb-NO" baseline="0" dirty="0" err="1" smtClean="0"/>
              <a:t>visit</a:t>
            </a:r>
            <a:r>
              <a:rPr lang="nb-NO" baseline="0" dirty="0" smtClean="0"/>
              <a:t> </a:t>
            </a:r>
            <a:r>
              <a:rPr lang="nb-NO" baseline="0" dirty="0" err="1" smtClean="0"/>
              <a:t>occasion</a:t>
            </a:r>
            <a:r>
              <a:rPr lang="nb-NO" baseline="0" dirty="0" smtClean="0"/>
              <a:t> to </a:t>
            </a:r>
            <a:r>
              <a:rPr lang="nb-NO" baseline="0" dirty="0" err="1" smtClean="0"/>
              <a:t>proceed</a:t>
            </a:r>
            <a:r>
              <a:rPr lang="nb-NO" baseline="0" dirty="0" smtClean="0"/>
              <a:t> </a:t>
            </a:r>
            <a:r>
              <a:rPr lang="nb-NO" baseline="0" dirty="0" err="1" smtClean="0"/>
              <a:t>with</a:t>
            </a:r>
            <a:r>
              <a:rPr lang="nb-NO" baseline="0" dirty="0" smtClean="0"/>
              <a:t> </a:t>
            </a:r>
            <a:r>
              <a:rPr lang="nb-NO" baseline="0" dirty="0" err="1" smtClean="0"/>
              <a:t>analysis</a:t>
            </a:r>
            <a:r>
              <a:rPr lang="nb-NO" baseline="0" dirty="0" smtClean="0"/>
              <a:t>.</a:t>
            </a:r>
            <a:endParaRPr lang="nb-NO" dirty="0"/>
          </a:p>
        </p:txBody>
      </p:sp>
      <p:sp>
        <p:nvSpPr>
          <p:cNvPr id="4" name="Slide Number Placeholder 3"/>
          <p:cNvSpPr>
            <a:spLocks noGrp="1"/>
          </p:cNvSpPr>
          <p:nvPr>
            <p:ph type="sldNum" sz="quarter" idx="10"/>
          </p:nvPr>
        </p:nvSpPr>
        <p:spPr/>
        <p:txBody>
          <a:bodyPr/>
          <a:lstStyle/>
          <a:p>
            <a:fld id="{3BE86010-A301-42AE-BF4F-404D203CE133}" type="slidenum">
              <a:rPr lang="en-US" smtClean="0"/>
              <a:t>4</a:t>
            </a:fld>
            <a:endParaRPr lang="en-US"/>
          </a:p>
        </p:txBody>
      </p:sp>
    </p:spTree>
    <p:extLst>
      <p:ext uri="{BB962C8B-B14F-4D97-AF65-F5344CB8AC3E}">
        <p14:creationId xmlns:p14="http://schemas.microsoft.com/office/powerpoint/2010/main" val="95063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 am </a:t>
            </a:r>
            <a:r>
              <a:rPr lang="nb-NO" dirty="0" err="1" smtClean="0"/>
              <a:t>analysing</a:t>
            </a:r>
            <a:r>
              <a:rPr lang="nb-NO" dirty="0" smtClean="0"/>
              <a:t> </a:t>
            </a:r>
            <a:r>
              <a:rPr lang="nb-NO" baseline="0" dirty="0" err="1" smtClean="0"/>
              <a:t>extensive</a:t>
            </a:r>
            <a:r>
              <a:rPr lang="nb-NO" baseline="0" dirty="0" smtClean="0"/>
              <a:t> data </a:t>
            </a:r>
            <a:r>
              <a:rPr lang="nb-NO" baseline="0" dirty="0" err="1" smtClean="0"/>
              <a:t>coming</a:t>
            </a:r>
            <a:r>
              <a:rPr lang="nb-NO" baseline="0" dirty="0" smtClean="0"/>
              <a:t> from </a:t>
            </a:r>
            <a:r>
              <a:rPr lang="nb-NO" baseline="0" dirty="0" err="1" smtClean="0"/>
              <a:t>two</a:t>
            </a:r>
            <a:r>
              <a:rPr lang="nb-NO" baseline="0" dirty="0" smtClean="0"/>
              <a:t> </a:t>
            </a:r>
            <a:r>
              <a:rPr lang="nb-NO" dirty="0" err="1" smtClean="0"/>
              <a:t>sources</a:t>
            </a:r>
            <a:r>
              <a:rPr lang="nb-NO" dirty="0"/>
              <a:t>. </a:t>
            </a:r>
            <a:r>
              <a:rPr lang="nb-NO" dirty="0" smtClean="0"/>
              <a:t>The first data </a:t>
            </a:r>
            <a:r>
              <a:rPr lang="nb-NO" dirty="0" err="1" smtClean="0"/>
              <a:t>set</a:t>
            </a:r>
            <a:r>
              <a:rPr lang="nb-NO" dirty="0" smtClean="0"/>
              <a:t> is </a:t>
            </a:r>
            <a:r>
              <a:rPr lang="nb-NO" dirty="0" err="1" smtClean="0"/>
              <a:t>coming</a:t>
            </a:r>
            <a:r>
              <a:rPr lang="nb-NO" dirty="0" smtClean="0"/>
              <a:t> from</a:t>
            </a:r>
            <a:r>
              <a:rPr lang="nb-NO" baseline="0" dirty="0" smtClean="0"/>
              <a:t> Gilgit area </a:t>
            </a:r>
            <a:r>
              <a:rPr lang="nb-NO" baseline="0" dirty="0"/>
              <a:t>in </a:t>
            </a:r>
            <a:r>
              <a:rPr lang="nb-NO" baseline="0" dirty="0" err="1"/>
              <a:t>the</a:t>
            </a:r>
            <a:r>
              <a:rPr lang="nb-NO" baseline="0" dirty="0"/>
              <a:t> </a:t>
            </a:r>
            <a:r>
              <a:rPr lang="nb-NO" baseline="0" dirty="0" err="1" smtClean="0"/>
              <a:t>north</a:t>
            </a:r>
            <a:r>
              <a:rPr lang="nb-NO" baseline="0" dirty="0" smtClean="0"/>
              <a:t> </a:t>
            </a:r>
            <a:r>
              <a:rPr lang="nb-NO" baseline="0" dirty="0" err="1" smtClean="0"/>
              <a:t>of</a:t>
            </a:r>
            <a:r>
              <a:rPr lang="nb-NO" baseline="0" dirty="0" smtClean="0"/>
              <a:t> Pakistan. </a:t>
            </a:r>
            <a:r>
              <a:rPr lang="nb-NO" baseline="0" dirty="0" err="1" smtClean="0"/>
              <a:t>We</a:t>
            </a:r>
            <a:r>
              <a:rPr lang="nb-NO" baseline="0" dirty="0" smtClean="0"/>
              <a:t> have </a:t>
            </a:r>
            <a:r>
              <a:rPr lang="en-US" sz="1200" kern="1200" dirty="0" smtClean="0">
                <a:solidFill>
                  <a:schemeClr val="tx1"/>
                </a:solidFill>
                <a:effectLst/>
                <a:latin typeface="+mn-lt"/>
                <a:ea typeface="+mn-ea"/>
                <a:cs typeface="+mn-cs"/>
              </a:rPr>
              <a:t>about 7 000 photographic captures of 12 carnivore species, 1500 genotyped samples of 4 carnivore species (SL, </a:t>
            </a:r>
            <a:r>
              <a:rPr lang="en-US" sz="1200" kern="1200" dirty="0" err="1" smtClean="0">
                <a:solidFill>
                  <a:schemeClr val="tx1"/>
                </a:solidFill>
                <a:effectLst/>
                <a:latin typeface="+mn-lt"/>
                <a:ea typeface="+mn-ea"/>
                <a:cs typeface="+mn-cs"/>
              </a:rPr>
              <a:t>RF</a:t>
            </a:r>
            <a:r>
              <a:rPr lang="en-US" sz="1200" kern="1200" dirty="0" smtClean="0">
                <a:solidFill>
                  <a:schemeClr val="tx1"/>
                </a:solidFill>
                <a:effectLst/>
                <a:latin typeface="+mn-lt"/>
                <a:ea typeface="+mn-ea"/>
                <a:cs typeface="+mn-cs"/>
              </a:rPr>
              <a:t>, BB, </a:t>
            </a:r>
            <a:r>
              <a:rPr lang="en-US" sz="1200" kern="1200" dirty="0" err="1" smtClean="0">
                <a:solidFill>
                  <a:schemeClr val="tx1"/>
                </a:solidFill>
                <a:effectLst/>
                <a:latin typeface="+mn-lt"/>
                <a:ea typeface="+mn-ea"/>
                <a:cs typeface="+mn-cs"/>
              </a:rPr>
              <a:t>GW</a:t>
            </a:r>
            <a:r>
              <a:rPr lang="en-US" sz="1200" kern="1200" dirty="0" smtClean="0">
                <a:solidFill>
                  <a:schemeClr val="tx1"/>
                </a:solidFill>
                <a:effectLst/>
                <a:latin typeface="+mn-lt"/>
                <a:ea typeface="+mn-ea"/>
                <a:cs typeface="+mn-cs"/>
              </a:rPr>
              <a:t>)</a:t>
            </a:r>
            <a:endParaRPr lang="nb-NO" baseline="0" dirty="0" smtClean="0"/>
          </a:p>
        </p:txBody>
      </p:sp>
      <p:sp>
        <p:nvSpPr>
          <p:cNvPr id="4" name="Slide Number Placeholder 3"/>
          <p:cNvSpPr>
            <a:spLocks noGrp="1"/>
          </p:cNvSpPr>
          <p:nvPr>
            <p:ph type="sldNum" sz="quarter" idx="10"/>
          </p:nvPr>
        </p:nvSpPr>
        <p:spPr/>
        <p:txBody>
          <a:bodyPr/>
          <a:lstStyle/>
          <a:p>
            <a:fld id="{3BE86010-A301-42AE-BF4F-404D203CE133}" type="slidenum">
              <a:rPr lang="en-US" smtClean="0"/>
              <a:t>5</a:t>
            </a:fld>
            <a:endParaRPr lang="en-US"/>
          </a:p>
        </p:txBody>
      </p:sp>
    </p:spTree>
    <p:extLst>
      <p:ext uri="{BB962C8B-B14F-4D97-AF65-F5344CB8AC3E}">
        <p14:creationId xmlns:p14="http://schemas.microsoft.com/office/powerpoint/2010/main" val="105836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a:t>
            </a:r>
            <a:r>
              <a:rPr lang="nb-NO" dirty="0" err="1"/>
              <a:t>second</a:t>
            </a:r>
            <a:r>
              <a:rPr lang="nb-NO" dirty="0"/>
              <a:t> </a:t>
            </a:r>
            <a:r>
              <a:rPr lang="nb-NO" dirty="0" err="1"/>
              <a:t>source</a:t>
            </a:r>
            <a:r>
              <a:rPr lang="nb-NO" dirty="0"/>
              <a:t> </a:t>
            </a:r>
            <a:r>
              <a:rPr lang="nb-NO" dirty="0" err="1"/>
              <a:t>of</a:t>
            </a:r>
            <a:r>
              <a:rPr lang="nb-NO" dirty="0"/>
              <a:t> data for my </a:t>
            </a:r>
            <a:r>
              <a:rPr lang="nb-NO" dirty="0" err="1"/>
              <a:t>PhD</a:t>
            </a:r>
            <a:r>
              <a:rPr lang="nb-NO" dirty="0"/>
              <a:t> is</a:t>
            </a:r>
            <a:r>
              <a:rPr lang="nb-NO" baseline="0" dirty="0"/>
              <a:t> </a:t>
            </a:r>
            <a:r>
              <a:rPr lang="nb-NO" baseline="0" dirty="0" err="1"/>
              <a:t>the</a:t>
            </a:r>
            <a:r>
              <a:rPr lang="nb-NO" baseline="0" dirty="0"/>
              <a:t> </a:t>
            </a:r>
            <a:r>
              <a:rPr lang="it-IT" sz="1200" b="0" i="1" kern="1200" dirty="0">
                <a:solidFill>
                  <a:schemeClr val="tx1"/>
                </a:solidFill>
                <a:effectLst/>
                <a:latin typeface="+mn-lt"/>
                <a:ea typeface="+mn-ea"/>
                <a:cs typeface="+mn-cs"/>
              </a:rPr>
              <a:t>Scandinavian</a:t>
            </a:r>
            <a:r>
              <a:rPr lang="it-IT" sz="1200" b="0" kern="1200" dirty="0">
                <a:solidFill>
                  <a:schemeClr val="tx1"/>
                </a:solidFill>
                <a:effectLst/>
                <a:latin typeface="+mn-lt"/>
                <a:ea typeface="+mn-ea"/>
                <a:cs typeface="+mn-cs"/>
              </a:rPr>
              <a:t> large carnivore monitoring </a:t>
            </a:r>
            <a:r>
              <a:rPr lang="it-IT" sz="1200" b="0" i="1" kern="1200" dirty="0">
                <a:solidFill>
                  <a:schemeClr val="tx1"/>
                </a:solidFill>
                <a:effectLst/>
                <a:latin typeface="+mn-lt"/>
                <a:ea typeface="+mn-ea"/>
                <a:cs typeface="+mn-cs"/>
              </a:rPr>
              <a:t>data base</a:t>
            </a:r>
            <a:r>
              <a:rPr lang="it-IT" sz="1200" b="0" i="0" kern="1200" dirty="0">
                <a:solidFill>
                  <a:schemeClr val="tx1"/>
                </a:solidFill>
                <a:effectLst/>
                <a:latin typeface="+mn-lt"/>
                <a:ea typeface="+mn-ea"/>
                <a:cs typeface="+mn-cs"/>
              </a:rPr>
              <a:t>.</a:t>
            </a:r>
            <a:r>
              <a:rPr lang="it-IT" sz="1200" b="0" i="0" kern="1200" baseline="0" dirty="0">
                <a:solidFill>
                  <a:schemeClr val="tx1"/>
                </a:solidFill>
                <a:effectLst/>
                <a:latin typeface="+mn-lt"/>
                <a:ea typeface="+mn-ea"/>
                <a:cs typeface="+mn-cs"/>
              </a:rPr>
              <a:t> There are comprehensive non-invasive sampling data from bb, wolf and wolverine for more than one decade</a:t>
            </a:r>
            <a:r>
              <a:rPr lang="it-IT" sz="1200" b="0" i="0" kern="1200" baseline="0" dirty="0" smtClean="0">
                <a:solidFill>
                  <a:schemeClr val="tx1"/>
                </a:solidFill>
                <a:effectLst/>
                <a:latin typeface="+mn-lt"/>
                <a:ea typeface="+mn-ea"/>
                <a:cs typeface="+mn-cs"/>
              </a:rPr>
              <a:t>. And talking about numbers, there are </a:t>
            </a:r>
            <a:r>
              <a:rPr lang="en-US" sz="1200" kern="1200" dirty="0" smtClean="0">
                <a:solidFill>
                  <a:schemeClr val="tx1"/>
                </a:solidFill>
                <a:effectLst/>
                <a:latin typeface="+mn-lt"/>
                <a:ea typeface="+mn-ea"/>
                <a:cs typeface="+mn-cs"/>
              </a:rPr>
              <a:t>&gt;30 000 genotyped samples of 4 carnivore species</a:t>
            </a:r>
            <a:r>
              <a:rPr lang="en-US" sz="1200" kern="1200" baseline="0" dirty="0" smtClean="0">
                <a:solidFill>
                  <a:schemeClr val="tx1"/>
                </a:solidFill>
                <a:effectLst/>
                <a:latin typeface="+mn-lt"/>
                <a:ea typeface="+mn-ea"/>
                <a:cs typeface="+mn-cs"/>
              </a:rPr>
              <a:t> from Scandinavia.</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6</a:t>
            </a:fld>
            <a:endParaRPr lang="en-US"/>
          </a:p>
        </p:txBody>
      </p:sp>
    </p:spTree>
    <p:extLst>
      <p:ext uri="{BB962C8B-B14F-4D97-AF65-F5344CB8AC3E}">
        <p14:creationId xmlns:p14="http://schemas.microsoft.com/office/powerpoint/2010/main" val="134107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the core of my PhD lie HM, mostly Spatial capture recapture</a:t>
            </a:r>
            <a:r>
              <a:rPr lang="en-US" sz="1200" b="0" i="0" kern="1200" baseline="0" dirty="0" smtClean="0">
                <a:solidFill>
                  <a:schemeClr val="tx1"/>
                </a:solidFill>
                <a:effectLst/>
                <a:latin typeface="+mn-lt"/>
                <a:ea typeface="+mn-ea"/>
                <a:cs typeface="+mn-cs"/>
              </a:rPr>
              <a:t>. At one level, we model the way individuals are distributed in space through state-space of point process. But the underlying level is whether we detect the occurrence of individuals.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Biologically: Observations </a:t>
            </a:r>
            <a:r>
              <a:rPr lang="en-US" sz="1200" b="1" i="1" kern="1200" dirty="0" err="1" smtClean="0">
                <a:solidFill>
                  <a:schemeClr val="tx1"/>
                </a:solidFill>
                <a:effectLst/>
                <a:latin typeface="+mn-lt"/>
                <a:ea typeface="+mn-ea"/>
                <a:cs typeface="+mn-cs"/>
              </a:rPr>
              <a:t>y</a:t>
            </a:r>
            <a:r>
              <a:rPr lang="en-US" sz="1200" b="0" i="1" kern="1200" dirty="0" err="1" smtClean="0">
                <a:solidFill>
                  <a:schemeClr val="tx1"/>
                </a:solidFill>
                <a:effectLst/>
                <a:latin typeface="+mn-lt"/>
                <a:ea typeface="+mn-ea"/>
                <a:cs typeface="+mn-cs"/>
              </a:rPr>
              <a:t>i,j</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occur as a result of movement around a home range center and frequency of detection decreases with distance between trap and activity center </a:t>
            </a:r>
            <a:r>
              <a:rPr lang="en-US" sz="1200" b="1" i="1" kern="1200" dirty="0" err="1" smtClean="0">
                <a:solidFill>
                  <a:schemeClr val="tx1"/>
                </a:solidFill>
                <a:effectLst/>
                <a:latin typeface="+mn-lt"/>
                <a:ea typeface="+mn-ea"/>
                <a:cs typeface="+mn-cs"/>
              </a:rPr>
              <a:t>s</a:t>
            </a:r>
            <a:r>
              <a:rPr lang="en-US" sz="1200" b="0" i="1" kern="1200" dirty="0" err="1" smtClean="0">
                <a:solidFill>
                  <a:schemeClr val="tx1"/>
                </a:solidFill>
                <a:effectLst/>
                <a:latin typeface="+mn-lt"/>
                <a:ea typeface="+mn-ea"/>
                <a:cs typeface="+mn-cs"/>
              </a:rPr>
              <a:t>i</a:t>
            </a:r>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
            </a:r>
            <a:br>
              <a:rPr lang="en-US" sz="1200" b="0" i="1"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Statistically: Observations </a:t>
            </a:r>
            <a:r>
              <a:rPr lang="en-US" sz="1200" b="1" i="1" kern="1200" dirty="0" err="1" smtClean="0">
                <a:solidFill>
                  <a:schemeClr val="tx1"/>
                </a:solidFill>
                <a:effectLst/>
                <a:latin typeface="+mn-lt"/>
                <a:ea typeface="+mn-ea"/>
                <a:cs typeface="+mn-cs"/>
              </a:rPr>
              <a:t>y</a:t>
            </a:r>
            <a:r>
              <a:rPr lang="en-US" sz="1200" b="0" i="1" kern="1200" dirty="0" err="1" smtClean="0">
                <a:solidFill>
                  <a:schemeClr val="tx1"/>
                </a:solidFill>
                <a:effectLst/>
                <a:latin typeface="+mn-lt"/>
                <a:ea typeface="+mn-ea"/>
                <a:cs typeface="+mn-cs"/>
              </a:rPr>
              <a:t>i,j</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realizations of a probability distribution whose mean is a latent variable </a:t>
            </a:r>
            <a:r>
              <a:rPr lang="en-US" sz="1200" b="1" i="1" kern="1200" dirty="0" smtClean="0">
                <a:solidFill>
                  <a:schemeClr val="tx1"/>
                </a:solidFill>
                <a:effectLst/>
                <a:latin typeface="+mn-lt"/>
                <a:ea typeface="+mn-ea"/>
                <a:cs typeface="+mn-cs"/>
              </a:rPr>
              <a:t>s </a:t>
            </a:r>
            <a:r>
              <a:rPr lang="en-US" sz="1200" b="0" i="1" kern="1200" dirty="0" err="1" smtClean="0">
                <a:solidFill>
                  <a:schemeClr val="tx1"/>
                </a:solidFill>
                <a:effectLst/>
                <a:latin typeface="+mn-lt"/>
                <a:ea typeface="+mn-ea"/>
                <a:cs typeface="+mn-cs"/>
              </a:rPr>
              <a:t>i</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i.e. a random-effects model</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typical SCR data set consists of: • spatial locations of each trap – </a:t>
            </a:r>
            <a:r>
              <a:rPr lang="en-US" sz="1200" b="1" i="1" kern="1200" dirty="0" err="1" smtClean="0">
                <a:solidFill>
                  <a:schemeClr val="tx1"/>
                </a:solidFill>
                <a:effectLst/>
                <a:latin typeface="+mn-lt"/>
                <a:ea typeface="+mn-ea"/>
                <a:cs typeface="+mn-cs"/>
              </a:rPr>
              <a:t>x</a:t>
            </a:r>
            <a:r>
              <a:rPr lang="en-US" sz="1200" b="0" i="1" kern="1200" dirty="0" err="1" smtClean="0">
                <a:solidFill>
                  <a:schemeClr val="tx1"/>
                </a:solidFill>
                <a:effectLst/>
                <a:latin typeface="+mn-lt"/>
                <a:ea typeface="+mn-ea"/>
                <a:cs typeface="+mn-cs"/>
              </a:rPr>
              <a:t>j</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individual-by-trap/location spatial encounter histories – </a:t>
            </a:r>
            <a:r>
              <a:rPr lang="en-US" sz="1200" b="1" i="1" kern="1200" dirty="0" err="1" smtClean="0">
                <a:solidFill>
                  <a:schemeClr val="tx1"/>
                </a:solidFill>
                <a:effectLst/>
                <a:latin typeface="+mn-lt"/>
                <a:ea typeface="+mn-ea"/>
                <a:cs typeface="+mn-cs"/>
              </a:rPr>
              <a:t>y</a:t>
            </a:r>
            <a:r>
              <a:rPr lang="en-US" sz="1200" b="0" i="1" kern="1200" dirty="0" err="1" smtClean="0">
                <a:solidFill>
                  <a:schemeClr val="tx1"/>
                </a:solidFill>
                <a:effectLst/>
                <a:latin typeface="+mn-lt"/>
                <a:ea typeface="+mn-ea"/>
                <a:cs typeface="+mn-cs"/>
              </a:rPr>
              <a:t>i,j</a:t>
            </a:r>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Further you go from an individual\s</a:t>
            </a:r>
            <a:r>
              <a:rPr lang="en-US" sz="1200" b="0" i="0" kern="1200" baseline="0" dirty="0" smtClean="0">
                <a:solidFill>
                  <a:schemeClr val="tx1"/>
                </a:solidFill>
                <a:effectLst/>
                <a:latin typeface="+mn-lt"/>
                <a:ea typeface="+mn-ea"/>
                <a:cs typeface="+mn-cs"/>
              </a:rPr>
              <a:t> activity center, there\s less probability of detecting the individual.</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7</a:t>
            </a:fld>
            <a:endParaRPr lang="en-US"/>
          </a:p>
        </p:txBody>
      </p:sp>
    </p:spTree>
    <p:extLst>
      <p:ext uri="{BB962C8B-B14F-4D97-AF65-F5344CB8AC3E}">
        <p14:creationId xmlns:p14="http://schemas.microsoft.com/office/powerpoint/2010/main" val="37316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a:t>my PhD, I will apply modern hierarchical models </a:t>
            </a:r>
            <a:r>
              <a:rPr lang="en-US" dirty="0" smtClean="0"/>
              <a:t>f</a:t>
            </a:r>
            <a:r>
              <a:rPr lang="en-US" baseline="0" dirty="0" smtClean="0"/>
              <a:t>or </a:t>
            </a:r>
            <a:r>
              <a:rPr lang="en-US" baseline="0" dirty="0"/>
              <a:t>gaining ecological knowledge about </a:t>
            </a:r>
            <a:r>
              <a:rPr lang="en-US" baseline="0" dirty="0" smtClean="0"/>
              <a:t>carnivores</a:t>
            </a:r>
            <a:r>
              <a:rPr lang="en-US" baseline="0" dirty="0"/>
              <a: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series of five methodologically and conceptually connected studies, I will test for and quantify three globally important drivers of anthropogenic impacts on carnivore guilds: barrier effects through transportation networks, disturbance through human presence in the landscape, and illegal hunting.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my PhD is a two-fold study: </a:t>
            </a:r>
            <a:r>
              <a:rPr lang="en-US" dirty="0"/>
              <a:t>not only </a:t>
            </a:r>
            <a:r>
              <a:rPr lang="en-US" dirty="0" smtClean="0"/>
              <a:t>to understand </a:t>
            </a:r>
            <a:r>
              <a:rPr lang="en-US" dirty="0"/>
              <a:t>the extent and context-specificity of aforementioned effects on carnivores guilds, but also showcase how non-invasively collected data can be used to yield answers to a wide range of applied ecological questions</a:t>
            </a:r>
            <a:r>
              <a:rPr lang="en-US" dirty="0" smtClean="0"/>
              <a:t>.</a:t>
            </a:r>
            <a:endParaRPr lang="en-US" dirty="0"/>
          </a:p>
        </p:txBody>
      </p:sp>
      <p:sp>
        <p:nvSpPr>
          <p:cNvPr id="4" name="Slide Number Placeholder 3"/>
          <p:cNvSpPr>
            <a:spLocks noGrp="1"/>
          </p:cNvSpPr>
          <p:nvPr>
            <p:ph type="sldNum" sz="quarter" idx="10"/>
          </p:nvPr>
        </p:nvSpPr>
        <p:spPr/>
        <p:txBody>
          <a:bodyPr/>
          <a:lstStyle/>
          <a:p>
            <a:fld id="{3BE86010-A301-42AE-BF4F-404D203CE133}" type="slidenum">
              <a:rPr lang="en-US" smtClean="0"/>
              <a:t>8</a:t>
            </a:fld>
            <a:endParaRPr lang="en-US"/>
          </a:p>
        </p:txBody>
      </p:sp>
    </p:spTree>
    <p:extLst>
      <p:ext uri="{BB962C8B-B14F-4D97-AF65-F5344CB8AC3E}">
        <p14:creationId xmlns:p14="http://schemas.microsoft.com/office/powerpoint/2010/main" val="147773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 </a:t>
            </a:r>
            <a:r>
              <a:rPr lang="nb-NO" dirty="0" err="1"/>
              <a:t>the</a:t>
            </a:r>
            <a:r>
              <a:rPr lang="nb-NO" dirty="0"/>
              <a:t> first </a:t>
            </a:r>
            <a:r>
              <a:rPr lang="nb-NO" dirty="0" smtClean="0"/>
              <a:t>Q, </a:t>
            </a:r>
            <a:r>
              <a:rPr lang="nb-NO" dirty="0" err="1"/>
              <a:t>we</a:t>
            </a:r>
            <a:r>
              <a:rPr lang="nb-NO" dirty="0"/>
              <a:t> </a:t>
            </a:r>
            <a:r>
              <a:rPr lang="nb-NO" dirty="0" err="1" smtClean="0"/>
              <a:t>focused</a:t>
            </a:r>
            <a:r>
              <a:rPr lang="nb-NO" dirty="0" smtClean="0"/>
              <a:t> </a:t>
            </a:r>
            <a:r>
              <a:rPr lang="nb-NO" dirty="0" err="1"/>
              <a:t>on</a:t>
            </a:r>
            <a:r>
              <a:rPr lang="nb-NO" dirty="0"/>
              <a:t> </a:t>
            </a:r>
            <a:r>
              <a:rPr lang="nb-NO" dirty="0" err="1"/>
              <a:t>using</a:t>
            </a:r>
            <a:r>
              <a:rPr lang="nb-NO" dirty="0"/>
              <a:t> </a:t>
            </a:r>
            <a:r>
              <a:rPr lang="nb-NO" dirty="0" err="1"/>
              <a:t>the</a:t>
            </a:r>
            <a:r>
              <a:rPr lang="nb-NO" dirty="0"/>
              <a:t> best </a:t>
            </a:r>
            <a:r>
              <a:rPr lang="nb-NO" dirty="0" err="1"/>
              <a:t>out</a:t>
            </a:r>
            <a:r>
              <a:rPr lang="nb-NO" dirty="0"/>
              <a:t> </a:t>
            </a:r>
            <a:r>
              <a:rPr lang="nb-NO" dirty="0" err="1"/>
              <a:t>of</a:t>
            </a:r>
            <a:r>
              <a:rPr lang="nb-NO" dirty="0"/>
              <a:t> </a:t>
            </a:r>
            <a:r>
              <a:rPr lang="nb-NO" dirty="0" err="1"/>
              <a:t>ecological</a:t>
            </a:r>
            <a:r>
              <a:rPr lang="nb-NO" dirty="0"/>
              <a:t> data.</a:t>
            </a:r>
            <a:r>
              <a:rPr lang="nb-NO" baseline="0" dirty="0"/>
              <a:t> </a:t>
            </a:r>
            <a:r>
              <a:rPr lang="nb-NO" dirty="0"/>
              <a:t>The idea here is to develop a model to </a:t>
            </a:r>
            <a:r>
              <a:rPr lang="nb-NO" dirty="0" err="1"/>
              <a:t>combine</a:t>
            </a:r>
            <a:r>
              <a:rPr lang="nb-NO" dirty="0"/>
              <a:t> not only different sources of info (ct and dna) but also to </a:t>
            </a:r>
            <a:r>
              <a:rPr lang="nb-NO" dirty="0" err="1"/>
              <a:t>integrate</a:t>
            </a:r>
            <a:r>
              <a:rPr lang="nb-NO" dirty="0"/>
              <a:t> data </a:t>
            </a:r>
            <a:r>
              <a:rPr lang="nb-NO" dirty="0" err="1"/>
              <a:t>with</a:t>
            </a:r>
            <a:r>
              <a:rPr lang="nb-NO" dirty="0"/>
              <a:t> different </a:t>
            </a:r>
            <a:r>
              <a:rPr lang="nb-NO" dirty="0" err="1"/>
              <a:t>amount</a:t>
            </a:r>
            <a:r>
              <a:rPr lang="nb-NO" dirty="0"/>
              <a:t> </a:t>
            </a:r>
            <a:r>
              <a:rPr lang="nb-NO" dirty="0" err="1"/>
              <a:t>of</a:t>
            </a:r>
            <a:r>
              <a:rPr lang="nb-NO" dirty="0"/>
              <a:t> </a:t>
            </a:r>
            <a:r>
              <a:rPr lang="nb-NO" dirty="0" err="1"/>
              <a:t>information</a:t>
            </a:r>
            <a:r>
              <a:rPr lang="nb-NO" dirty="0"/>
              <a:t>.</a:t>
            </a:r>
            <a:r>
              <a:rPr lang="nb-NO" baseline="0" dirty="0"/>
              <a:t> For </a:t>
            </a:r>
            <a:r>
              <a:rPr lang="nb-NO" baseline="0" dirty="0" err="1"/>
              <a:t>example</a:t>
            </a:r>
            <a:r>
              <a:rPr lang="nb-NO" baseline="0" dirty="0"/>
              <a:t>, </a:t>
            </a:r>
            <a:r>
              <a:rPr lang="nb-NO" baseline="0" dirty="0" err="1"/>
              <a:t>we</a:t>
            </a:r>
            <a:r>
              <a:rPr lang="nb-NO" baseline="0" dirty="0"/>
              <a:t> </a:t>
            </a:r>
            <a:r>
              <a:rPr lang="nb-NO" baseline="0" dirty="0" smtClean="0"/>
              <a:t>have </a:t>
            </a:r>
            <a:r>
              <a:rPr lang="nb-NO" baseline="0" dirty="0" err="1" smtClean="0"/>
              <a:t>identified</a:t>
            </a:r>
            <a:r>
              <a:rPr lang="nb-NO" baseline="0" dirty="0" smtClean="0"/>
              <a:t> </a:t>
            </a:r>
            <a:r>
              <a:rPr lang="nb-NO" baseline="0" dirty="0" err="1" smtClean="0"/>
              <a:t>individuals</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DNA samples, </a:t>
            </a:r>
            <a:r>
              <a:rPr lang="nb-NO" baseline="0" dirty="0" err="1" smtClean="0"/>
              <a:t>but</a:t>
            </a:r>
            <a:r>
              <a:rPr lang="nb-NO" baseline="0" dirty="0" smtClean="0"/>
              <a:t> </a:t>
            </a:r>
            <a:r>
              <a:rPr lang="nb-NO" baseline="0" dirty="0" err="1" smtClean="0"/>
              <a:t>some</a:t>
            </a:r>
            <a:r>
              <a:rPr lang="nb-NO" baseline="0" dirty="0" smtClean="0"/>
              <a:t> </a:t>
            </a:r>
            <a:r>
              <a:rPr lang="nb-NO" baseline="0" dirty="0" err="1" smtClean="0"/>
              <a:t>of</a:t>
            </a:r>
            <a:r>
              <a:rPr lang="nb-NO" baseline="0" dirty="0" smtClean="0"/>
              <a:t> </a:t>
            </a:r>
            <a:r>
              <a:rPr lang="nb-NO" baseline="0" dirty="0" err="1" smtClean="0"/>
              <a:t>our</a:t>
            </a:r>
            <a:r>
              <a:rPr lang="nb-NO" baseline="0" dirty="0" smtClean="0"/>
              <a:t> samples have not </a:t>
            </a:r>
            <a:r>
              <a:rPr lang="nb-NO" baseline="0" dirty="0" err="1" smtClean="0"/>
              <a:t>been</a:t>
            </a:r>
            <a:r>
              <a:rPr lang="nb-NO" baseline="0" dirty="0" smtClean="0"/>
              <a:t> </a:t>
            </a:r>
            <a:r>
              <a:rPr lang="nb-NO" baseline="0" dirty="0" err="1" smtClean="0"/>
              <a:t>genotyped</a:t>
            </a:r>
            <a:r>
              <a:rPr lang="nb-NO" baseline="0" dirty="0" smtClean="0"/>
              <a:t> </a:t>
            </a:r>
            <a:r>
              <a:rPr lang="nb-NO" baseline="0" dirty="0" err="1" smtClean="0"/>
              <a:t>compeletely</a:t>
            </a:r>
            <a:r>
              <a:rPr lang="nb-NO" baseline="0" dirty="0" smtClean="0"/>
              <a:t> to </a:t>
            </a:r>
            <a:r>
              <a:rPr lang="nb-NO" baseline="0" dirty="0" err="1" smtClean="0"/>
              <a:t>identify</a:t>
            </a:r>
            <a:r>
              <a:rPr lang="nb-NO" baseline="0" dirty="0" smtClean="0"/>
              <a:t> </a:t>
            </a:r>
            <a:r>
              <a:rPr lang="nb-NO" baseline="0" dirty="0" err="1" smtClean="0"/>
              <a:t>individuals</a:t>
            </a:r>
            <a:r>
              <a:rPr lang="nb-NO" baseline="0" dirty="0" smtClean="0"/>
              <a:t>. So, </a:t>
            </a:r>
            <a:r>
              <a:rPr lang="nb-NO" baseline="0" dirty="0" err="1" smtClean="0"/>
              <a:t>we</a:t>
            </a:r>
            <a:r>
              <a:rPr lang="nb-NO" baseline="0" dirty="0" smtClean="0"/>
              <a:t> have </a:t>
            </a:r>
            <a:r>
              <a:rPr lang="nb-NO" baseline="0" dirty="0" err="1" smtClean="0"/>
              <a:t>some</a:t>
            </a:r>
            <a:r>
              <a:rPr lang="nb-NO" baseline="0" dirty="0" smtClean="0"/>
              <a:t> samples </a:t>
            </a:r>
            <a:r>
              <a:rPr lang="nb-NO" baseline="0" dirty="0" err="1" smtClean="0"/>
              <a:t>that</a:t>
            </a:r>
            <a:r>
              <a:rPr lang="nb-NO" baseline="0" dirty="0" smtClean="0"/>
              <a:t> have </a:t>
            </a:r>
            <a:r>
              <a:rPr lang="nb-NO" baseline="0" dirty="0" err="1" smtClean="0"/>
              <a:t>individual</a:t>
            </a:r>
            <a:r>
              <a:rPr lang="nb-NO" baseline="0" dirty="0" smtClean="0"/>
              <a:t> id and </a:t>
            </a:r>
            <a:r>
              <a:rPr lang="nb-NO" baseline="0" dirty="0" err="1" smtClean="0"/>
              <a:t>some</a:t>
            </a:r>
            <a:r>
              <a:rPr lang="nb-NO" baseline="0" dirty="0" smtClean="0"/>
              <a:t> </a:t>
            </a:r>
            <a:r>
              <a:rPr lang="nb-NO" baseline="0" dirty="0" err="1" smtClean="0"/>
              <a:t>that</a:t>
            </a:r>
            <a:r>
              <a:rPr lang="nb-NO" baseline="0" dirty="0" smtClean="0"/>
              <a:t> </a:t>
            </a:r>
            <a:r>
              <a:rPr lang="nb-NO" baseline="0" dirty="0" err="1" smtClean="0"/>
              <a:t>don’t</a:t>
            </a:r>
            <a:r>
              <a:rPr lang="nb-NO" baseline="0" dirty="0" smtClean="0"/>
              <a:t>. Or, for </a:t>
            </a:r>
            <a:r>
              <a:rPr lang="nb-NO" baseline="0" dirty="0" err="1" smtClean="0"/>
              <a:t>camera</a:t>
            </a:r>
            <a:r>
              <a:rPr lang="nb-NO" baseline="0" dirty="0" smtClean="0"/>
              <a:t> trapping, </a:t>
            </a:r>
            <a:r>
              <a:rPr lang="nb-NO" baseline="0" dirty="0" err="1" smtClean="0"/>
              <a:t>we</a:t>
            </a:r>
            <a:r>
              <a:rPr lang="nb-NO" baseline="0" dirty="0" smtClean="0"/>
              <a:t> have </a:t>
            </a:r>
            <a:r>
              <a:rPr lang="nb-NO" baseline="0" dirty="0" err="1" smtClean="0"/>
              <a:t>handful</a:t>
            </a:r>
            <a:r>
              <a:rPr lang="nb-NO" baseline="0" dirty="0" smtClean="0"/>
              <a:t> </a:t>
            </a:r>
            <a:r>
              <a:rPr lang="nb-NO" baseline="0" dirty="0" err="1" smtClean="0"/>
              <a:t>of</a:t>
            </a:r>
            <a:r>
              <a:rPr lang="nb-NO" baseline="0" dirty="0" smtClean="0"/>
              <a:t> </a:t>
            </a:r>
            <a:r>
              <a:rPr lang="nb-NO" baseline="0" dirty="0" err="1" smtClean="0"/>
              <a:t>photos</a:t>
            </a:r>
            <a:r>
              <a:rPr lang="nb-NO" baseline="0" dirty="0" smtClean="0"/>
              <a:t> from </a:t>
            </a:r>
            <a:r>
              <a:rPr lang="nb-NO" baseline="0" dirty="0" err="1" smtClean="0"/>
              <a:t>naturally</a:t>
            </a:r>
            <a:r>
              <a:rPr lang="nb-NO" baseline="0" dirty="0" smtClean="0"/>
              <a:t> </a:t>
            </a:r>
            <a:r>
              <a:rPr lang="nb-NO" baseline="0" dirty="0" err="1" smtClean="0"/>
              <a:t>unmarked</a:t>
            </a:r>
            <a:r>
              <a:rPr lang="nb-NO" baseline="0" dirty="0" smtClean="0"/>
              <a:t> species e.g. RF, BB </a:t>
            </a:r>
            <a:r>
              <a:rPr lang="nb-NO" baseline="0" dirty="0" err="1" smtClean="0"/>
              <a:t>that</a:t>
            </a:r>
            <a:r>
              <a:rPr lang="nb-NO" baseline="0" dirty="0" smtClean="0"/>
              <a:t> </a:t>
            </a:r>
            <a:r>
              <a:rPr lang="nb-NO" baseline="0" dirty="0" err="1" smtClean="0"/>
              <a:t>cannot</a:t>
            </a:r>
            <a:r>
              <a:rPr lang="nb-NO" baseline="0" dirty="0" smtClean="0"/>
              <a:t> </a:t>
            </a:r>
            <a:r>
              <a:rPr lang="nb-NO" baseline="0" dirty="0" err="1" smtClean="0"/>
              <a:t>identify</a:t>
            </a:r>
            <a:r>
              <a:rPr lang="nb-NO" baseline="0" dirty="0" smtClean="0"/>
              <a:t> </a:t>
            </a:r>
            <a:r>
              <a:rPr lang="nb-NO" baseline="0" dirty="0" err="1" smtClean="0"/>
              <a:t>individuals</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camera</a:t>
            </a:r>
            <a:r>
              <a:rPr lang="nb-NO" baseline="0" dirty="0" smtClean="0"/>
              <a:t> </a:t>
            </a:r>
            <a:r>
              <a:rPr lang="nb-NO" baseline="0" dirty="0" err="1" smtClean="0"/>
              <a:t>trap</a:t>
            </a:r>
            <a:r>
              <a:rPr lang="nb-NO" baseline="0" dirty="0" smtClean="0"/>
              <a:t>. </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of these data are being collected simultaneously during wildlife surveys and their combined use may provide a more complete picture of underlying ecological processes. Here we attempt to quantify the benefits of including additional sources of information into hierarchical ecological models in a methodological study that will be a pre-cursor to the remainder of the PhD.</a:t>
            </a:r>
          </a:p>
          <a:p>
            <a:endParaRPr lang="nb-NO" dirty="0" smtClean="0"/>
          </a:p>
          <a:p>
            <a:r>
              <a:rPr lang="nb-NO" sz="1200" kern="1200" dirty="0" smtClean="0">
                <a:solidFill>
                  <a:schemeClr val="tx1"/>
                </a:solidFill>
                <a:effectLst/>
                <a:latin typeface="+mn-lt"/>
                <a:ea typeface="+mn-ea"/>
                <a:cs typeface="+mn-cs"/>
              </a:rPr>
              <a:t>The </a:t>
            </a:r>
            <a:r>
              <a:rPr lang="nb-NO" sz="1200" kern="1200" dirty="0" err="1" smtClean="0">
                <a:solidFill>
                  <a:schemeClr val="tx1"/>
                </a:solidFill>
                <a:effectLst/>
                <a:latin typeface="+mn-lt"/>
                <a:ea typeface="+mn-ea"/>
                <a:cs typeface="+mn-cs"/>
              </a:rPr>
              <a:t>violin</a:t>
            </a:r>
            <a:r>
              <a:rPr lang="nb-NO" sz="1200" kern="1200" dirty="0" smtClean="0">
                <a:solidFill>
                  <a:schemeClr val="tx1"/>
                </a:solidFill>
                <a:effectLst/>
                <a:latin typeface="+mn-lt"/>
                <a:ea typeface="+mn-ea"/>
                <a:cs typeface="+mn-cs"/>
              </a:rPr>
              <a:t> plot shows</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c</a:t>
            </a:r>
            <a:r>
              <a:rPr lang="nb-NO" sz="1200" kern="1200" dirty="0" err="1" smtClean="0">
                <a:solidFill>
                  <a:schemeClr val="tx1"/>
                </a:solidFill>
                <a:effectLst/>
                <a:latin typeface="+mn-lt"/>
                <a:ea typeface="+mn-ea"/>
                <a:cs typeface="+mn-cs"/>
              </a:rPr>
              <a:t>hanges</a:t>
            </a:r>
            <a:r>
              <a:rPr lang="nb-NO" sz="1200" kern="1200" dirty="0" smtClean="0">
                <a:solidFill>
                  <a:schemeClr val="tx1"/>
                </a:solidFill>
                <a:effectLst/>
                <a:latin typeface="+mn-lt"/>
                <a:ea typeface="+mn-ea"/>
                <a:cs typeface="+mn-cs"/>
              </a:rPr>
              <a:t> in </a:t>
            </a:r>
            <a:r>
              <a:rPr lang="nb-NO" sz="1200" kern="1200" dirty="0" err="1" smtClean="0">
                <a:solidFill>
                  <a:schemeClr val="tx1"/>
                </a:solidFill>
                <a:effectLst/>
                <a:latin typeface="+mn-lt"/>
                <a:ea typeface="+mn-ea"/>
                <a:cs typeface="+mn-cs"/>
              </a:rPr>
              <a:t>distribution</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of</a:t>
            </a:r>
            <a:r>
              <a:rPr lang="nb-NO" sz="1200" kern="1200" baseline="0" dirty="0" smtClean="0">
                <a:solidFill>
                  <a:schemeClr val="tx1"/>
                </a:solidFill>
                <a:effectLst/>
                <a:latin typeface="+mn-lt"/>
                <a:ea typeface="+mn-ea"/>
                <a:cs typeface="+mn-cs"/>
              </a:rPr>
              <a:t> para est </a:t>
            </a:r>
            <a:r>
              <a:rPr lang="nb-NO" sz="1200" kern="1200" baseline="0" dirty="0" err="1" smtClean="0">
                <a:solidFill>
                  <a:schemeClr val="tx1"/>
                </a:solidFill>
                <a:effectLst/>
                <a:latin typeface="+mn-lt"/>
                <a:ea typeface="+mn-ea"/>
                <a:cs typeface="+mn-cs"/>
              </a:rPr>
              <a:t>bb</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population</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size</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when</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including</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additonal</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sources</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of</a:t>
            </a:r>
            <a:r>
              <a:rPr lang="nb-NO" sz="1200" kern="1200" baseline="0" dirty="0" smtClean="0">
                <a:solidFill>
                  <a:schemeClr val="tx1"/>
                </a:solidFill>
                <a:effectLst/>
                <a:latin typeface="+mn-lt"/>
                <a:ea typeface="+mn-ea"/>
                <a:cs typeface="+mn-cs"/>
              </a:rPr>
              <a:t> info in hm. </a:t>
            </a:r>
            <a:r>
              <a:rPr lang="nb-NO" sz="1200" kern="1200" baseline="0" dirty="0" err="1" smtClean="0">
                <a:solidFill>
                  <a:schemeClr val="tx1"/>
                </a:solidFill>
                <a:effectLst/>
                <a:latin typeface="+mn-lt"/>
                <a:ea typeface="+mn-ea"/>
                <a:cs typeface="+mn-cs"/>
              </a:rPr>
              <a:t>Bb</a:t>
            </a:r>
            <a:r>
              <a:rPr lang="nb-NO" sz="1200" kern="1200" baseline="0" dirty="0" smtClean="0">
                <a:solidFill>
                  <a:schemeClr val="tx1"/>
                </a:solidFill>
                <a:effectLst/>
                <a:latin typeface="+mn-lt"/>
                <a:ea typeface="+mn-ea"/>
                <a:cs typeface="+mn-cs"/>
              </a:rPr>
              <a:t> in </a:t>
            </a:r>
            <a:r>
              <a:rPr lang="nb-NO" sz="1200" kern="1200" baseline="0" dirty="0" err="1" smtClean="0">
                <a:solidFill>
                  <a:schemeClr val="tx1"/>
                </a:solidFill>
                <a:effectLst/>
                <a:latin typeface="+mn-lt"/>
                <a:ea typeface="+mn-ea"/>
                <a:cs typeface="+mn-cs"/>
              </a:rPr>
              <a:t>deosai</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plateau</a:t>
            </a:r>
            <a:r>
              <a:rPr lang="nb-NO" sz="1200" kern="1200" baseline="0" dirty="0" smtClean="0">
                <a:solidFill>
                  <a:schemeClr val="tx1"/>
                </a:solidFill>
                <a:effectLst/>
                <a:latin typeface="+mn-lt"/>
                <a:ea typeface="+mn-ea"/>
                <a:cs typeface="+mn-cs"/>
              </a:rPr>
              <a:t> in 2012, Pakistan.</a:t>
            </a:r>
            <a:endParaRPr lang="en-US" sz="1200" kern="1200" dirty="0" smtClean="0">
              <a:solidFill>
                <a:schemeClr val="tx1"/>
              </a:solidFill>
              <a:effectLst/>
              <a:latin typeface="+mn-lt"/>
              <a:ea typeface="+mn-ea"/>
              <a:cs typeface="+mn-cs"/>
            </a:endParaRPr>
          </a:p>
          <a:p>
            <a:endParaRPr lang="en-US" dirty="0" smtClean="0">
              <a:effectLst/>
            </a:endParaRPr>
          </a:p>
          <a:p>
            <a:r>
              <a:rPr lang="en-US" dirty="0" smtClean="0">
                <a:effectLst/>
              </a:rPr>
              <a:t>The study can be rounded out by simulations and modeling to systematically establish how and under what conditions additional sources of information aid estimation of ecological parameters in integrated hierarchical models. </a:t>
            </a:r>
            <a:endParaRPr lang="en-US" dirty="0" smtClean="0"/>
          </a:p>
          <a:p>
            <a:endParaRPr lang="nb-NO" dirty="0"/>
          </a:p>
        </p:txBody>
      </p:sp>
      <p:sp>
        <p:nvSpPr>
          <p:cNvPr id="4" name="Slide Number Placeholder 3"/>
          <p:cNvSpPr>
            <a:spLocks noGrp="1"/>
          </p:cNvSpPr>
          <p:nvPr>
            <p:ph type="sldNum" sz="quarter" idx="10"/>
          </p:nvPr>
        </p:nvSpPr>
        <p:spPr/>
        <p:txBody>
          <a:bodyPr/>
          <a:lstStyle/>
          <a:p>
            <a:fld id="{127FD278-ADAC-4D78-9255-176EB43826DD}"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181750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9C96E-4D04-4A19-9D76-F1D1FFA34FF6}" type="datetimeFigureOut">
              <a:rPr lang="nb-NO" smtClean="0"/>
              <a:t>07.08.2017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31278196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227242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32603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882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288745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119C96E-4D04-4A19-9D76-F1D1FFA34FF6}" type="datetimeFigureOut">
              <a:rPr lang="nb-NO" smtClean="0"/>
              <a:t>07.08.2017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94898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119C96E-4D04-4A19-9D76-F1D1FFA34FF6}" type="datetimeFigureOut">
              <a:rPr lang="nb-NO" smtClean="0"/>
              <a:t>07.08.2017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203724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9C96E-4D04-4A19-9D76-F1D1FFA34FF6}" type="datetimeFigureOut">
              <a:rPr lang="nb-NO" smtClean="0"/>
              <a:t>07.08.2017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45028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9C96E-4D04-4A19-9D76-F1D1FFA34FF6}" type="datetimeFigureOut">
              <a:rPr lang="nb-NO" smtClean="0"/>
              <a:t>07.08.2017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313869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9C96E-4D04-4A19-9D76-F1D1FFA34FF6}" type="datetimeFigureOut">
              <a:rPr lang="nb-NO" smtClean="0"/>
              <a:t>07.08.2017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63610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19C96E-4D04-4A19-9D76-F1D1FFA34FF6}" type="datetimeFigureOut">
              <a:rPr lang="nb-NO" smtClean="0"/>
              <a:t>07.08.2017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226703490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5102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9C96E-4D04-4A19-9D76-F1D1FFA34FF6}" type="datetimeFigureOut">
              <a:rPr lang="nb-NO" smtClean="0"/>
              <a:t>07.08.2017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71220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19C96E-4D04-4A19-9D76-F1D1FFA34FF6}" type="datetimeFigureOut">
              <a:rPr lang="nb-NO" smtClean="0"/>
              <a:t>07.08.2017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84086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9C96E-4D04-4A19-9D76-F1D1FFA34FF6}" type="datetimeFigureOut">
              <a:rPr lang="nb-NO" smtClean="0"/>
              <a:t>07.08.2017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181837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331288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19C96E-4D04-4A19-9D76-F1D1FFA34FF6}" type="datetimeFigureOut">
              <a:rPr lang="nb-NO" smtClean="0"/>
              <a:t>07.08.2017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1F0BF75-A3F1-4068-8E2F-4178893801FC}" type="slidenum">
              <a:rPr lang="nb-NO" smtClean="0"/>
              <a:t>‹#›</a:t>
            </a:fld>
            <a:endParaRPr lang="nb-NO"/>
          </a:p>
        </p:txBody>
      </p:sp>
    </p:spTree>
    <p:extLst>
      <p:ext uri="{BB962C8B-B14F-4D97-AF65-F5344CB8AC3E}">
        <p14:creationId xmlns:p14="http://schemas.microsoft.com/office/powerpoint/2010/main" val="54628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19C96E-4D04-4A19-9D76-F1D1FFA34FF6}" type="datetimeFigureOut">
              <a:rPr lang="nb-NO" smtClean="0"/>
              <a:t>07.08.2017</a:t>
            </a:fld>
            <a:endParaRPr lang="nb-NO"/>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nb-NO"/>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1F0BF75-A3F1-4068-8E2F-4178893801FC}" type="slidenum">
              <a:rPr lang="nb-NO" smtClean="0"/>
              <a:t>‹#›</a:t>
            </a:fld>
            <a:endParaRPr lang="nb-NO"/>
          </a:p>
        </p:txBody>
      </p:sp>
    </p:spTree>
    <p:extLst>
      <p:ext uri="{BB962C8B-B14F-4D97-AF65-F5344CB8AC3E}">
        <p14:creationId xmlns:p14="http://schemas.microsoft.com/office/powerpoint/2010/main" val="835859917"/>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26" b="1"/>
          <a:stretch/>
        </p:blipFill>
        <p:spPr>
          <a:xfrm>
            <a:off x="157234" y="4636655"/>
            <a:ext cx="2859617" cy="2099108"/>
          </a:xfrm>
          <a:prstGeom prst="rect">
            <a:avLst/>
          </a:prstGeom>
          <a:ln>
            <a:solidFill>
              <a:schemeClr val="bg1">
                <a:lumMod val="75000"/>
              </a:schemeClr>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309"/>
          <a:stretch/>
        </p:blipFill>
        <p:spPr>
          <a:xfrm>
            <a:off x="3158901" y="4640580"/>
            <a:ext cx="2859617" cy="2095182"/>
          </a:xfrm>
          <a:prstGeom prst="rect">
            <a:avLst/>
          </a:prstGeom>
          <a:ln>
            <a:solidFill>
              <a:schemeClr val="bg1">
                <a:lumMod val="75000"/>
              </a:schemeClr>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955"/>
          <a:stretch/>
        </p:blipFill>
        <p:spPr>
          <a:xfrm>
            <a:off x="9145364" y="4632960"/>
            <a:ext cx="2859617" cy="2102804"/>
          </a:xfrm>
          <a:prstGeom prst="rect">
            <a:avLst/>
          </a:prstGeom>
          <a:ln>
            <a:solidFill>
              <a:schemeClr val="bg1">
                <a:lumMod val="75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2132"/>
          <a:stretch/>
        </p:blipFill>
        <p:spPr>
          <a:xfrm>
            <a:off x="6160039" y="4636770"/>
            <a:ext cx="2859617" cy="2098991"/>
          </a:xfrm>
          <a:prstGeom prst="rect">
            <a:avLst/>
          </a:prstGeom>
          <a:ln>
            <a:solidFill>
              <a:schemeClr val="bg1">
                <a:lumMod val="75000"/>
              </a:schemeClr>
            </a:solidFill>
          </a:ln>
        </p:spPr>
      </p:pic>
      <p:sp>
        <p:nvSpPr>
          <p:cNvPr id="12" name="Title 1"/>
          <p:cNvSpPr>
            <a:spLocks noGrp="1"/>
          </p:cNvSpPr>
          <p:nvPr>
            <p:ph type="title"/>
          </p:nvPr>
        </p:nvSpPr>
        <p:spPr>
          <a:xfrm>
            <a:off x="913795" y="609599"/>
            <a:ext cx="10353762" cy="3707877"/>
          </a:xfrm>
        </p:spPr>
        <p:txBody>
          <a:bodyPr>
            <a:normAutofit/>
          </a:bodyPr>
          <a:lstStyle/>
          <a:p>
            <a:r>
              <a:rPr lang="en-US" sz="4000" dirty="0">
                <a:solidFill>
                  <a:srgbClr val="FFFFFF"/>
                </a:solidFill>
                <a:effectLst>
                  <a:glow rad="139700">
                    <a:srgbClr val="8064A2">
                      <a:satMod val="175000"/>
                      <a:alpha val="40000"/>
                    </a:srgbClr>
                  </a:glow>
                </a:effectLst>
                <a:latin typeface="Tw Cen MT" panose="020B0602020104020603" pitchFamily="34" charset="0"/>
                <a:cs typeface="Helvetica"/>
              </a:rPr>
              <a:t/>
            </a:r>
            <a:br>
              <a:rPr lang="en-US" sz="4000" dirty="0">
                <a:solidFill>
                  <a:srgbClr val="FFFFFF"/>
                </a:solidFill>
                <a:effectLst>
                  <a:glow rad="139700">
                    <a:srgbClr val="8064A2">
                      <a:satMod val="175000"/>
                      <a:alpha val="40000"/>
                    </a:srgbClr>
                  </a:glow>
                </a:effectLst>
                <a:latin typeface="Tw Cen MT" panose="020B0602020104020603" pitchFamily="34" charset="0"/>
                <a:cs typeface="Helvetica"/>
              </a:rPr>
            </a:br>
            <a:r>
              <a:rPr lang="en-US" sz="4000" dirty="0" smtClean="0">
                <a:solidFill>
                  <a:srgbClr val="FFFFFF"/>
                </a:solidFill>
                <a:effectLst>
                  <a:glow rad="139700">
                    <a:srgbClr val="8064A2">
                      <a:satMod val="175000"/>
                      <a:alpha val="40000"/>
                    </a:srgbClr>
                  </a:glow>
                </a:effectLst>
                <a:latin typeface="Tw Cen MT" panose="020B0602020104020603" pitchFamily="34" charset="0"/>
                <a:cs typeface="Helvetica"/>
              </a:rPr>
              <a:t>Revealing a</a:t>
            </a:r>
            <a:r>
              <a:rPr lang="en-US" sz="3800" dirty="0" smtClean="0">
                <a:solidFill>
                  <a:srgbClr val="FFFFFF"/>
                </a:solidFill>
                <a:effectLst>
                  <a:glow rad="139700">
                    <a:srgbClr val="8064A2">
                      <a:satMod val="175000"/>
                      <a:alpha val="40000"/>
                    </a:srgbClr>
                  </a:glow>
                </a:effectLst>
                <a:latin typeface="Tw Cen MT" panose="020B0602020104020603" pitchFamily="34" charset="0"/>
                <a:cs typeface="Helvetica"/>
              </a:rPr>
              <a:t>nthropogenic impacts on carnivore guilds using non-invasive monitoring</a:t>
            </a:r>
            <a:r>
              <a:rPr lang="en-US" sz="3800" dirty="0">
                <a:solidFill>
                  <a:srgbClr val="FFFFFF"/>
                </a:solidFill>
                <a:effectLst>
                  <a:glow rad="139700">
                    <a:srgbClr val="8064A2">
                      <a:satMod val="175000"/>
                      <a:alpha val="40000"/>
                    </a:srgbClr>
                  </a:glow>
                </a:effectLst>
                <a:latin typeface="Tw Cen MT" panose="020B0602020104020603" pitchFamily="34" charset="0"/>
                <a:cs typeface="Helvetica"/>
              </a:rPr>
              <a:t>:</a:t>
            </a:r>
            <a:br>
              <a:rPr lang="en-US" sz="3800" dirty="0">
                <a:solidFill>
                  <a:srgbClr val="FFFFFF"/>
                </a:solidFill>
                <a:effectLst>
                  <a:glow rad="139700">
                    <a:srgbClr val="8064A2">
                      <a:satMod val="175000"/>
                      <a:alpha val="40000"/>
                    </a:srgbClr>
                  </a:glow>
                </a:effectLst>
                <a:latin typeface="Tw Cen MT" panose="020B0602020104020603" pitchFamily="34" charset="0"/>
                <a:cs typeface="Helvetica"/>
              </a:rPr>
            </a:br>
            <a:r>
              <a:rPr lang="en-US" sz="3800" i="1" dirty="0" smtClean="0">
                <a:solidFill>
                  <a:srgbClr val="FFFFFF"/>
                </a:solidFill>
                <a:effectLst>
                  <a:glow rad="139700">
                    <a:srgbClr val="8064A2">
                      <a:satMod val="175000"/>
                      <a:alpha val="40000"/>
                    </a:srgbClr>
                  </a:glow>
                </a:effectLst>
                <a:latin typeface="Tw Cen MT" panose="020B0602020104020603" pitchFamily="34" charset="0"/>
                <a:cs typeface="Helvetica"/>
              </a:rPr>
              <a:t>a </a:t>
            </a:r>
            <a:r>
              <a:rPr lang="en-US" sz="3800" i="1" dirty="0">
                <a:solidFill>
                  <a:srgbClr val="FFFFFF"/>
                </a:solidFill>
                <a:effectLst>
                  <a:glow rad="139700">
                    <a:srgbClr val="8064A2">
                      <a:satMod val="175000"/>
                      <a:alpha val="40000"/>
                    </a:srgbClr>
                  </a:glow>
                </a:effectLst>
                <a:latin typeface="Tw Cen MT" panose="020B0602020104020603" pitchFamily="34" charset="0"/>
                <a:cs typeface="Helvetica"/>
              </a:rPr>
              <a:t>PhD Plan</a:t>
            </a:r>
            <a:br>
              <a:rPr lang="en-US" sz="3800" i="1" dirty="0">
                <a:solidFill>
                  <a:srgbClr val="FFFFFF"/>
                </a:solidFill>
                <a:effectLst>
                  <a:glow rad="139700">
                    <a:srgbClr val="8064A2">
                      <a:satMod val="175000"/>
                      <a:alpha val="40000"/>
                    </a:srgbClr>
                  </a:glow>
                </a:effectLst>
                <a:latin typeface="Tw Cen MT" panose="020B0602020104020603" pitchFamily="34" charset="0"/>
                <a:cs typeface="Helvetica"/>
              </a:rPr>
            </a:br>
            <a:r>
              <a:rPr lang="en-US" i="1" dirty="0">
                <a:solidFill>
                  <a:srgbClr val="FFFFFF"/>
                </a:solidFill>
                <a:effectLst>
                  <a:glow rad="139700">
                    <a:srgbClr val="8064A2">
                      <a:satMod val="175000"/>
                      <a:alpha val="40000"/>
                    </a:srgbClr>
                  </a:glow>
                </a:effectLst>
                <a:latin typeface="Tw Cen MT" panose="020B0602020104020603" pitchFamily="34" charset="0"/>
                <a:cs typeface="Helvetica"/>
              </a:rPr>
              <a:t/>
            </a:r>
            <a:br>
              <a:rPr lang="en-US" i="1" dirty="0">
                <a:solidFill>
                  <a:srgbClr val="FFFFFF"/>
                </a:solidFill>
                <a:effectLst>
                  <a:glow rad="139700">
                    <a:srgbClr val="8064A2">
                      <a:satMod val="175000"/>
                      <a:alpha val="40000"/>
                    </a:srgbClr>
                  </a:glow>
                </a:effectLst>
                <a:latin typeface="Tw Cen MT" panose="020B0602020104020603" pitchFamily="34" charset="0"/>
                <a:cs typeface="Helvetica"/>
              </a:rPr>
            </a:br>
            <a:r>
              <a:rPr lang="en-US" sz="2800" dirty="0">
                <a:solidFill>
                  <a:srgbClr val="FFFFFF"/>
                </a:solidFill>
                <a:effectLst>
                  <a:glow rad="139700">
                    <a:srgbClr val="8064A2">
                      <a:satMod val="175000"/>
                      <a:alpha val="40000"/>
                    </a:srgbClr>
                  </a:glow>
                </a:effectLst>
                <a:latin typeface="Tw Cen MT" panose="020B0602020104020603" pitchFamily="34" charset="0"/>
                <a:cs typeface="Helvetica"/>
              </a:rPr>
              <a:t>Mahdieh Tourani</a:t>
            </a:r>
            <a:endParaRPr lang="nb-NO" sz="2800" dirty="0">
              <a:latin typeface="Tw Cen MT" panose="020B0602020104020603" pitchFamily="34" charset="0"/>
              <a:cs typeface="Helvetica" panose="020B0604020202020204" pitchFamily="34" charset="0"/>
            </a:endParaRPr>
          </a:p>
        </p:txBody>
      </p:sp>
      <p:pic>
        <p:nvPicPr>
          <p:cNvPr id="13" name="Picture 12"/>
          <p:cNvPicPr>
            <a:picLocks noChangeAspect="1"/>
          </p:cNvPicPr>
          <p:nvPr/>
        </p:nvPicPr>
        <p:blipFill rotWithShape="1">
          <a:blip r:embed="rId7" cstate="print">
            <a:grayscl/>
            <a:extLst>
              <a:ext uri="{BEBA8EAE-BF5A-486C-A8C5-ECC9F3942E4B}">
                <a14:imgProps xmlns:a14="http://schemas.microsoft.com/office/drawing/2010/main">
                  <a14:imgLayer r:embed="rId8">
                    <a14:imgEffect>
                      <a14:sharpenSoften amount="91000"/>
                    </a14:imgEffect>
                    <a14:imgEffect>
                      <a14:colorTemperature colorTemp="4700"/>
                    </a14:imgEffect>
                    <a14:imgEffect>
                      <a14:saturation sat="0"/>
                    </a14:imgEffect>
                    <a14:imgEffect>
                      <a14:brightnessContrast bright="5000" contrast="100000"/>
                    </a14:imgEffect>
                  </a14:imgLayer>
                </a14:imgProps>
              </a:ext>
              <a:ext uri="{28A0092B-C50C-407E-A947-70E740481C1C}">
                <a14:useLocalDpi xmlns:a14="http://schemas.microsoft.com/office/drawing/2010/main" val="0"/>
              </a:ext>
            </a:extLst>
          </a:blip>
          <a:srcRect b="25435"/>
          <a:stretch/>
        </p:blipFill>
        <p:spPr>
          <a:xfrm>
            <a:off x="143453" y="210941"/>
            <a:ext cx="1003245" cy="751611"/>
          </a:xfrm>
          <a:prstGeom prst="rect">
            <a:avLst/>
          </a:prstGeom>
          <a:solidFill>
            <a:srgbClr val="000000">
              <a:alpha val="0"/>
            </a:srgbClr>
          </a:solidFill>
        </p:spPr>
      </p:pic>
    </p:spTree>
    <p:extLst>
      <p:ext uri="{BB962C8B-B14F-4D97-AF65-F5344CB8AC3E}">
        <p14:creationId xmlns:p14="http://schemas.microsoft.com/office/powerpoint/2010/main" val="299320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200" b="1" dirty="0" smtClean="0">
                <a:latin typeface="Calibri" panose="020F0502020204030204" pitchFamily="34" charset="0"/>
              </a:rPr>
              <a:t>2. Home range </a:t>
            </a:r>
            <a:r>
              <a:rPr lang="nb-NO" sz="3200" b="1" dirty="0" err="1" smtClean="0">
                <a:latin typeface="Calibri" panose="020F0502020204030204" pitchFamily="34" charset="0"/>
              </a:rPr>
              <a:t>size</a:t>
            </a:r>
            <a:r>
              <a:rPr lang="nb-NO" sz="3200" b="1" dirty="0" smtClean="0">
                <a:latin typeface="Calibri" panose="020F0502020204030204" pitchFamily="34" charset="0"/>
              </a:rPr>
              <a:t> and </a:t>
            </a:r>
            <a:r>
              <a:rPr lang="nb-NO" sz="3200" b="1" dirty="0" err="1" smtClean="0">
                <a:latin typeface="Calibri" panose="020F0502020204030204" pitchFamily="34" charset="0"/>
              </a:rPr>
              <a:t>geometry</a:t>
            </a:r>
            <a:endParaRPr lang="en-US" sz="3200" b="1" dirty="0">
              <a:latin typeface="Calibri" panose="020F0502020204030204" pitchFamily="34" charset="0"/>
            </a:endParaRPr>
          </a:p>
        </p:txBody>
      </p:sp>
      <p:sp>
        <p:nvSpPr>
          <p:cNvPr id="3" name="Content Placeholder 2"/>
          <p:cNvSpPr>
            <a:spLocks noGrp="1"/>
          </p:cNvSpPr>
          <p:nvPr>
            <p:ph idx="1"/>
          </p:nvPr>
        </p:nvSpPr>
        <p:spPr>
          <a:xfrm>
            <a:off x="1582142" y="1709716"/>
            <a:ext cx="10353762" cy="4058751"/>
          </a:xfrm>
        </p:spPr>
        <p:txBody>
          <a:bodyPr>
            <a:normAutofit/>
          </a:bodyPr>
          <a:lstStyle/>
          <a:p>
            <a:pPr marL="36900" indent="0">
              <a:buNone/>
            </a:pPr>
            <a:r>
              <a:rPr lang="en-US" sz="2800" dirty="0">
                <a:solidFill>
                  <a:srgbClr val="F9CF33"/>
                </a:solidFill>
                <a:effectLst/>
                <a:latin typeface="Calibri" panose="020F0502020204030204" pitchFamily="34" charset="0"/>
              </a:rPr>
              <a:t>‘Cost weighted’ </a:t>
            </a:r>
            <a:r>
              <a:rPr lang="en-US" sz="2800" dirty="0" smtClean="0">
                <a:solidFill>
                  <a:srgbClr val="F9CF33"/>
                </a:solidFill>
                <a:effectLst/>
                <a:latin typeface="Calibri" panose="020F0502020204030204" pitchFamily="34" charset="0"/>
              </a:rPr>
              <a:t>distance vs Euclidean distance</a:t>
            </a:r>
            <a:r>
              <a:rPr lang="en-US" sz="2800" dirty="0" smtClean="0">
                <a:solidFill>
                  <a:srgbClr val="F9CF33"/>
                </a:solidFill>
                <a:latin typeface="Calibri" panose="020F0502020204030204" pitchFamily="34" charset="0"/>
              </a:rPr>
              <a:t> </a:t>
            </a:r>
            <a:r>
              <a:rPr lang="en-US" sz="2800" dirty="0">
                <a:solidFill>
                  <a:srgbClr val="F9CF33"/>
                </a:solidFill>
                <a:latin typeface="Calibri" panose="020F0502020204030204" pitchFamily="34" charset="0"/>
              </a:rPr>
              <a:t/>
            </a:r>
            <a:br>
              <a:rPr lang="en-US" sz="2800" dirty="0">
                <a:solidFill>
                  <a:srgbClr val="F9CF33"/>
                </a:solidFill>
                <a:latin typeface="Calibri" panose="020F0502020204030204" pitchFamily="34" charset="0"/>
              </a:rPr>
            </a:br>
            <a:endParaRPr lang="en-US" sz="2800" dirty="0">
              <a:solidFill>
                <a:srgbClr val="F9CF33"/>
              </a:solidFill>
              <a:latin typeface="Calibri" panose="020F0502020204030204" pitchFamily="34" charset="0"/>
            </a:endParaRPr>
          </a:p>
        </p:txBody>
      </p:sp>
      <p:pic>
        <p:nvPicPr>
          <p:cNvPr id="4" name="Picture 3"/>
          <p:cNvPicPr>
            <a:picLocks noChangeAspect="1"/>
          </p:cNvPicPr>
          <p:nvPr/>
        </p:nvPicPr>
        <p:blipFill rotWithShape="1">
          <a:blip r:embed="rId3"/>
          <a:srcRect l="1483" t="2399" r="2410" b="1089"/>
          <a:stretch/>
        </p:blipFill>
        <p:spPr>
          <a:xfrm>
            <a:off x="365040" y="4401091"/>
            <a:ext cx="1828800" cy="1649757"/>
          </a:xfrm>
          <a:prstGeom prst="rect">
            <a:avLst/>
          </a:prstGeom>
        </p:spPr>
      </p:pic>
      <p:pic>
        <p:nvPicPr>
          <p:cNvPr id="5" name="Picture 4"/>
          <p:cNvPicPr>
            <a:picLocks noChangeAspect="1"/>
          </p:cNvPicPr>
          <p:nvPr/>
        </p:nvPicPr>
        <p:blipFill rotWithShape="1">
          <a:blip r:embed="rId4"/>
          <a:srcRect l="1614" t="815" r="1629" b="1540"/>
          <a:stretch/>
        </p:blipFill>
        <p:spPr>
          <a:xfrm>
            <a:off x="358141" y="2588077"/>
            <a:ext cx="1828800" cy="1717287"/>
          </a:xfrm>
          <a:prstGeom prst="rect">
            <a:avLst/>
          </a:prstGeom>
        </p:spPr>
      </p:pic>
      <p:pic>
        <p:nvPicPr>
          <p:cNvPr id="6" name="Picture 5"/>
          <p:cNvPicPr>
            <a:picLocks noChangeAspect="1"/>
          </p:cNvPicPr>
          <p:nvPr/>
        </p:nvPicPr>
        <p:blipFill rotWithShape="1">
          <a:blip r:embed="rId5"/>
          <a:srcRect l="436" t="1542" r="1749" b="1"/>
          <a:stretch/>
        </p:blipFill>
        <p:spPr>
          <a:xfrm>
            <a:off x="2274115" y="2598312"/>
            <a:ext cx="1753602" cy="1728823"/>
          </a:xfrm>
          <a:prstGeom prst="rect">
            <a:avLst/>
          </a:prstGeom>
        </p:spPr>
      </p:pic>
      <p:pic>
        <p:nvPicPr>
          <p:cNvPr id="7" name="Picture 6"/>
          <p:cNvPicPr>
            <a:picLocks noChangeAspect="1"/>
          </p:cNvPicPr>
          <p:nvPr/>
        </p:nvPicPr>
        <p:blipFill rotWithShape="1">
          <a:blip r:embed="rId6"/>
          <a:srcRect l="454" t="868" b="561"/>
          <a:stretch/>
        </p:blipFill>
        <p:spPr>
          <a:xfrm>
            <a:off x="2263229" y="4411977"/>
            <a:ext cx="1753602" cy="1649757"/>
          </a:xfrm>
          <a:prstGeom prst="rect">
            <a:avLst/>
          </a:prstGeom>
        </p:spPr>
      </p:pic>
      <p:pic>
        <p:nvPicPr>
          <p:cNvPr id="8" name="Picture 7"/>
          <p:cNvPicPr>
            <a:picLocks noChangeAspect="1"/>
          </p:cNvPicPr>
          <p:nvPr/>
        </p:nvPicPr>
        <p:blipFill>
          <a:blip r:embed="rId7"/>
          <a:stretch>
            <a:fillRect/>
          </a:stretch>
        </p:blipFill>
        <p:spPr>
          <a:xfrm>
            <a:off x="4643488" y="2502006"/>
            <a:ext cx="3584448" cy="3584448"/>
          </a:xfrm>
          <a:prstGeom prst="rect">
            <a:avLst/>
          </a:prstGeom>
        </p:spPr>
      </p:pic>
      <p:pic>
        <p:nvPicPr>
          <p:cNvPr id="9" name="Picture 8"/>
          <p:cNvPicPr>
            <a:picLocks noChangeAspect="1"/>
          </p:cNvPicPr>
          <p:nvPr/>
        </p:nvPicPr>
        <p:blipFill rotWithShape="1">
          <a:blip r:embed="rId8"/>
          <a:srcRect l="2827" t="1750"/>
          <a:stretch/>
        </p:blipFill>
        <p:spPr>
          <a:xfrm>
            <a:off x="8316685" y="2547256"/>
            <a:ext cx="3587155" cy="3557920"/>
          </a:xfrm>
          <a:prstGeom prst="rect">
            <a:avLst/>
          </a:prstGeom>
        </p:spPr>
      </p:pic>
    </p:spTree>
    <p:extLst>
      <p:ext uri="{BB962C8B-B14F-4D97-AF65-F5344CB8AC3E}">
        <p14:creationId xmlns:p14="http://schemas.microsoft.com/office/powerpoint/2010/main" val="27933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592"/>
            <a:ext cx="9144000" cy="6858000"/>
          </a:xfrm>
          <a:prstGeom prst="rect">
            <a:avLst/>
          </a:prstGeom>
        </p:spPr>
      </p:pic>
      <p:sp>
        <p:nvSpPr>
          <p:cNvPr id="2" name="Title 1"/>
          <p:cNvSpPr>
            <a:spLocks noGrp="1"/>
          </p:cNvSpPr>
          <p:nvPr>
            <p:ph type="title"/>
          </p:nvPr>
        </p:nvSpPr>
        <p:spPr>
          <a:xfrm>
            <a:off x="1540435" y="203080"/>
            <a:ext cx="9104415" cy="970450"/>
          </a:xfrm>
          <a:solidFill>
            <a:schemeClr val="accent1">
              <a:alpha val="36000"/>
            </a:schemeClr>
          </a:solidFill>
        </p:spPr>
        <p:txBody>
          <a:bodyPr>
            <a:normAutofit fontScale="90000"/>
          </a:bodyPr>
          <a:lstStyle/>
          <a:p>
            <a:pPr algn="l"/>
            <a:r>
              <a:rPr lang="en-US" sz="3600" b="1" dirty="0">
                <a:solidFill>
                  <a:schemeClr val="bg2">
                    <a:lumMod val="75000"/>
                    <a:lumOff val="25000"/>
                  </a:schemeClr>
                </a:solidFill>
                <a:latin typeface="Calibri" panose="020F0502020204030204" pitchFamily="34" charset="0"/>
              </a:rPr>
              <a:t>3. </a:t>
            </a:r>
            <a:r>
              <a:rPr lang="en-US" sz="3100" b="1" dirty="0" smtClean="0">
                <a:solidFill>
                  <a:schemeClr val="bg2">
                    <a:lumMod val="75000"/>
                    <a:lumOff val="25000"/>
                  </a:schemeClr>
                </a:solidFill>
                <a:latin typeface="Calibri" panose="020F0502020204030204" pitchFamily="34" charset="0"/>
              </a:rPr>
              <a:t>Effects </a:t>
            </a:r>
            <a:r>
              <a:rPr lang="en-US" sz="3100" b="1" dirty="0">
                <a:solidFill>
                  <a:schemeClr val="bg2">
                    <a:lumMod val="75000"/>
                    <a:lumOff val="25000"/>
                  </a:schemeClr>
                </a:solidFill>
                <a:latin typeface="Calibri" panose="020F0502020204030204" pitchFamily="34" charset="0"/>
              </a:rPr>
              <a:t>of natural vs anthropogenic barriers to movement </a:t>
            </a:r>
          </a:p>
        </p:txBody>
      </p:sp>
      <p:pic>
        <p:nvPicPr>
          <p:cNvPr id="10" name="Content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5434" r="3802"/>
          <a:stretch/>
        </p:blipFill>
        <p:spPr>
          <a:xfrm>
            <a:off x="80017" y="4071738"/>
            <a:ext cx="443112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6257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9" y="10526"/>
            <a:ext cx="12161520" cy="9121140"/>
          </a:xfrm>
          <a:prstGeom prst="rect">
            <a:avLst/>
          </a:prstGeom>
        </p:spPr>
      </p:pic>
      <p:sp>
        <p:nvSpPr>
          <p:cNvPr id="6" name="Rounded Rectangle 5"/>
          <p:cNvSpPr/>
          <p:nvPr/>
        </p:nvSpPr>
        <p:spPr>
          <a:xfrm>
            <a:off x="501041" y="1147252"/>
            <a:ext cx="3256767" cy="2485296"/>
          </a:xfrm>
          <a:prstGeom prst="roundRect">
            <a:avLst/>
          </a:prstGeom>
          <a:solidFill>
            <a:schemeClr val="bg1"/>
          </a:solidFill>
          <a:ln>
            <a:noFill/>
          </a:ln>
          <a:effectLst>
            <a:outerShdw blurRad="393700" dist="50800" dir="5400000" algn="ctr" rotWithShape="0">
              <a:schemeClr val="bg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nb-NO" sz="3200" b="1" dirty="0">
                <a:solidFill>
                  <a:prstClr val="white"/>
                </a:solidFill>
                <a:latin typeface="Calibri" panose="020F0502020204030204" pitchFamily="34" charset="0"/>
              </a:rPr>
              <a:t>4.</a:t>
            </a:r>
            <a:r>
              <a:rPr lang="nb-NO" sz="2800" dirty="0">
                <a:solidFill>
                  <a:prstClr val="white"/>
                </a:solidFill>
                <a:latin typeface="Calibri" panose="020F0502020204030204" pitchFamily="34" charset="0"/>
              </a:rPr>
              <a:t> </a:t>
            </a:r>
            <a:r>
              <a:rPr lang="nb-NO" sz="2800" b="1" dirty="0" err="1">
                <a:solidFill>
                  <a:prstClr val="white"/>
                </a:solidFill>
                <a:latin typeface="Calibri" panose="020F0502020204030204" pitchFamily="34" charset="0"/>
              </a:rPr>
              <a:t>Identifying</a:t>
            </a:r>
            <a:r>
              <a:rPr lang="nb-NO" sz="2800" b="1" dirty="0">
                <a:solidFill>
                  <a:prstClr val="white"/>
                </a:solidFill>
                <a:latin typeface="Calibri" panose="020F0502020204030204" pitchFamily="34" charset="0"/>
              </a:rPr>
              <a:t> </a:t>
            </a:r>
            <a:r>
              <a:rPr lang="nb-NO" sz="2800" b="1" dirty="0" err="1">
                <a:solidFill>
                  <a:prstClr val="white"/>
                </a:solidFill>
                <a:latin typeface="Calibri" panose="020F0502020204030204" pitchFamily="34" charset="0"/>
              </a:rPr>
              <a:t>potential</a:t>
            </a:r>
            <a:r>
              <a:rPr lang="nb-NO" sz="2800" b="1" dirty="0">
                <a:solidFill>
                  <a:prstClr val="white"/>
                </a:solidFill>
                <a:latin typeface="Calibri" panose="020F0502020204030204" pitchFamily="34" charset="0"/>
              </a:rPr>
              <a:t> hotspots </a:t>
            </a:r>
            <a:r>
              <a:rPr lang="nb-NO" sz="2800" b="1" dirty="0" err="1">
                <a:solidFill>
                  <a:prstClr val="white"/>
                </a:solidFill>
                <a:latin typeface="Calibri" panose="020F0502020204030204" pitchFamily="34" charset="0"/>
              </a:rPr>
              <a:t>of</a:t>
            </a:r>
            <a:r>
              <a:rPr lang="nb-NO" sz="2800" b="1" dirty="0">
                <a:solidFill>
                  <a:prstClr val="white"/>
                </a:solidFill>
                <a:latin typeface="Calibri" panose="020F0502020204030204" pitchFamily="34" charset="0"/>
              </a:rPr>
              <a:t> illegal </a:t>
            </a:r>
            <a:r>
              <a:rPr lang="nb-NO" sz="2800" b="1" dirty="0" err="1" smtClean="0">
                <a:solidFill>
                  <a:prstClr val="white"/>
                </a:solidFill>
                <a:latin typeface="Calibri" panose="020F0502020204030204" pitchFamily="34" charset="0"/>
              </a:rPr>
              <a:t>hunting</a:t>
            </a:r>
            <a:endParaRPr lang="nb-NO" sz="2800" b="1" dirty="0">
              <a:solidFill>
                <a:prstClr val="white"/>
              </a:solidFill>
              <a:latin typeface="Calibri" panose="020F0502020204030204" pitchFamily="34" charset="0"/>
            </a:endParaRPr>
          </a:p>
        </p:txBody>
      </p:sp>
    </p:spTree>
    <p:extLst>
      <p:ext uri="{BB962C8B-B14F-4D97-AF65-F5344CB8AC3E}">
        <p14:creationId xmlns:p14="http://schemas.microsoft.com/office/powerpoint/2010/main" val="899727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401" y="635000"/>
            <a:ext cx="4239493" cy="5486400"/>
          </a:xfrm>
          <a:prstGeom prst="rect">
            <a:avLst/>
          </a:prstGeom>
        </p:spPr>
      </p:pic>
      <p:sp>
        <p:nvSpPr>
          <p:cNvPr id="7" name="Title 1"/>
          <p:cNvSpPr txBox="1">
            <a:spLocks/>
          </p:cNvSpPr>
          <p:nvPr/>
        </p:nvSpPr>
        <p:spPr>
          <a:xfrm rot="16200000">
            <a:off x="8959967" y="3931732"/>
            <a:ext cx="3825118" cy="554217"/>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nb-NO" sz="1800" dirty="0">
                <a:latin typeface="Tw Cen MT" panose="020B0602020104020603" pitchFamily="34" charset="0"/>
              </a:rPr>
              <a:t>Bischof et al. 2014, </a:t>
            </a:r>
            <a:r>
              <a:rPr lang="nb-NO" sz="1800" i="1" dirty="0">
                <a:latin typeface="Tw Cen MT" panose="020B0602020104020603" pitchFamily="34" charset="0"/>
              </a:rPr>
              <a:t>Journal of Zoology</a:t>
            </a:r>
          </a:p>
        </p:txBody>
      </p:sp>
      <p:sp>
        <p:nvSpPr>
          <p:cNvPr id="2" name="Rounded Rectangle 1"/>
          <p:cNvSpPr/>
          <p:nvPr/>
        </p:nvSpPr>
        <p:spPr>
          <a:xfrm>
            <a:off x="1126435" y="1828801"/>
            <a:ext cx="4678017" cy="2729948"/>
          </a:xfrm>
          <a:prstGeom prst="roundRect">
            <a:avLst/>
          </a:prstGeom>
          <a:noFill/>
          <a:ln w="25400">
            <a:solidFill>
              <a:schemeClr val="tx1"/>
            </a:solidFill>
          </a:ln>
          <a:effectLst>
            <a:outerShdw blurRad="6985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79100" y="2002238"/>
            <a:ext cx="4055165" cy="2123658"/>
          </a:xfrm>
          <a:prstGeom prst="rect">
            <a:avLst/>
          </a:prstGeom>
        </p:spPr>
        <p:txBody>
          <a:bodyPr wrap="square">
            <a:spAutoFit/>
          </a:bodyPr>
          <a:lstStyle/>
          <a:p>
            <a:pPr lvl="0">
              <a:lnSpc>
                <a:spcPct val="150000"/>
              </a:lnSpc>
            </a:pPr>
            <a:r>
              <a:rPr lang="nb-NO" sz="3200" b="1" dirty="0" smtClean="0">
                <a:solidFill>
                  <a:prstClr val="white"/>
                </a:solidFill>
                <a:latin typeface="Calibri" panose="020F0502020204030204" pitchFamily="34" charset="0"/>
              </a:rPr>
              <a:t>5.</a:t>
            </a:r>
            <a:r>
              <a:rPr lang="nb-NO" sz="2800" dirty="0" smtClean="0">
                <a:solidFill>
                  <a:prstClr val="white"/>
                </a:solidFill>
                <a:latin typeface="Calibri" panose="020F0502020204030204" pitchFamily="34" charset="0"/>
              </a:rPr>
              <a:t> </a:t>
            </a:r>
            <a:r>
              <a:rPr lang="nb-NO" sz="2800" b="1" dirty="0" err="1" smtClean="0">
                <a:solidFill>
                  <a:prstClr val="white"/>
                </a:solidFill>
                <a:latin typeface="Calibri" panose="020F0502020204030204" pitchFamily="34" charset="0"/>
              </a:rPr>
              <a:t>Intra-guild</a:t>
            </a:r>
            <a:r>
              <a:rPr lang="nb-NO" sz="2800" b="1" dirty="0" smtClean="0">
                <a:solidFill>
                  <a:prstClr val="white"/>
                </a:solidFill>
                <a:latin typeface="Calibri" panose="020F0502020204030204" pitchFamily="34" charset="0"/>
              </a:rPr>
              <a:t> </a:t>
            </a:r>
            <a:r>
              <a:rPr lang="nb-NO" sz="2800" b="1" dirty="0" err="1" smtClean="0">
                <a:solidFill>
                  <a:prstClr val="white"/>
                </a:solidFill>
                <a:latin typeface="Calibri" panose="020F0502020204030204" pitchFamily="34" charset="0"/>
              </a:rPr>
              <a:t>interactions</a:t>
            </a:r>
            <a:r>
              <a:rPr lang="nb-NO" sz="2800" b="1" dirty="0" smtClean="0">
                <a:solidFill>
                  <a:prstClr val="white"/>
                </a:solidFill>
                <a:latin typeface="Calibri" panose="020F0502020204030204" pitchFamily="34" charset="0"/>
              </a:rPr>
              <a:t>: </a:t>
            </a:r>
            <a:r>
              <a:rPr lang="nb-NO" sz="2800" b="1" dirty="0" err="1" smtClean="0">
                <a:solidFill>
                  <a:prstClr val="white"/>
                </a:solidFill>
                <a:latin typeface="Calibri" panose="020F0502020204030204" pitchFamily="34" charset="0"/>
              </a:rPr>
              <a:t>carnivore</a:t>
            </a:r>
            <a:r>
              <a:rPr lang="nb-NO" sz="2800" b="1" dirty="0" smtClean="0">
                <a:solidFill>
                  <a:prstClr val="white"/>
                </a:solidFill>
                <a:latin typeface="Calibri" panose="020F0502020204030204" pitchFamily="34" charset="0"/>
              </a:rPr>
              <a:t> </a:t>
            </a:r>
            <a:r>
              <a:rPr lang="nb-NO" sz="2800" b="1" dirty="0" err="1" smtClean="0">
                <a:solidFill>
                  <a:prstClr val="white"/>
                </a:solidFill>
                <a:latin typeface="Calibri" panose="020F0502020204030204" pitchFamily="34" charset="0"/>
              </a:rPr>
              <a:t>responses</a:t>
            </a:r>
            <a:r>
              <a:rPr lang="nb-NO" sz="2800" b="1" dirty="0" smtClean="0">
                <a:solidFill>
                  <a:prstClr val="white"/>
                </a:solidFill>
                <a:latin typeface="Calibri" panose="020F0502020204030204" pitchFamily="34" charset="0"/>
              </a:rPr>
              <a:t> to human </a:t>
            </a:r>
            <a:r>
              <a:rPr lang="nb-NO" sz="2800" b="1" dirty="0" err="1" smtClean="0">
                <a:solidFill>
                  <a:prstClr val="white"/>
                </a:solidFill>
                <a:latin typeface="Calibri" panose="020F0502020204030204" pitchFamily="34" charset="0"/>
              </a:rPr>
              <a:t>activity</a:t>
            </a:r>
            <a:endParaRPr lang="nb-NO" sz="2800" b="1" dirty="0">
              <a:solidFill>
                <a:prstClr val="white"/>
              </a:solidFill>
              <a:latin typeface="Calibri" panose="020F0502020204030204" pitchFamily="34" charset="0"/>
            </a:endParaRPr>
          </a:p>
        </p:txBody>
      </p:sp>
    </p:spTree>
    <p:extLst>
      <p:ext uri="{BB962C8B-B14F-4D97-AF65-F5344CB8AC3E}">
        <p14:creationId xmlns:p14="http://schemas.microsoft.com/office/powerpoint/2010/main" val="3223406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01599"/>
            <a:ext cx="9144000" cy="6858000"/>
          </a:xfrm>
          <a:prstGeom prst="rect">
            <a:avLst/>
          </a:prstGeom>
        </p:spPr>
      </p:pic>
    </p:spTree>
    <p:extLst>
      <p:ext uri="{BB962C8B-B14F-4D97-AF65-F5344CB8AC3E}">
        <p14:creationId xmlns:p14="http://schemas.microsoft.com/office/powerpoint/2010/main" val="2470737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70492" y="2298414"/>
            <a:ext cx="7041490" cy="2926334"/>
          </a:xfrm>
          <a:prstGeom prst="rect">
            <a:avLst/>
          </a:prstGeom>
        </p:spPr>
      </p:pic>
    </p:spTree>
    <p:extLst>
      <p:ext uri="{BB962C8B-B14F-4D97-AF65-F5344CB8AC3E}">
        <p14:creationId xmlns:p14="http://schemas.microsoft.com/office/powerpoint/2010/main" val="3365532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08540" y="1731963"/>
            <a:ext cx="6765394" cy="4059237"/>
          </a:xfrm>
          <a:prstGeom prst="rect">
            <a:avLst/>
          </a:prstGeom>
        </p:spPr>
      </p:pic>
      <p:pic>
        <p:nvPicPr>
          <p:cNvPr id="5" name="Picture 5" descr="jerv"/>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2802806" y="3147771"/>
            <a:ext cx="1606179" cy="88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2656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nb-NO" sz="3200" dirty="0" err="1" smtClean="0">
                <a:solidFill>
                  <a:srgbClr val="FFFFFF"/>
                </a:solidFill>
                <a:effectLst>
                  <a:glow rad="139700">
                    <a:srgbClr val="8064A2">
                      <a:satMod val="175000"/>
                      <a:alpha val="40000"/>
                    </a:srgbClr>
                  </a:glow>
                </a:effectLst>
                <a:latin typeface="Tw Cen MT" panose="020B0602020104020603" pitchFamily="34" charset="0"/>
                <a:cs typeface="Helvetica"/>
              </a:rPr>
              <a:t>FLOW</a:t>
            </a:r>
            <a:endParaRPr lang="en-US" sz="3200" b="1" dirty="0">
              <a:latin typeface="Calibri" panose="020F0502020204030204" pitchFamily="34" charset="0"/>
            </a:endParaRPr>
          </a:p>
        </p:txBody>
      </p:sp>
      <p:sp>
        <p:nvSpPr>
          <p:cNvPr id="3" name="Content Placeholder 2"/>
          <p:cNvSpPr>
            <a:spLocks noGrp="1"/>
          </p:cNvSpPr>
          <p:nvPr>
            <p:ph idx="1"/>
          </p:nvPr>
        </p:nvSpPr>
        <p:spPr>
          <a:xfrm>
            <a:off x="1315844" y="1922019"/>
            <a:ext cx="9344722" cy="4668351"/>
          </a:xfrm>
        </p:spPr>
        <p:txBody>
          <a:bodyPr>
            <a:normAutofit/>
          </a:bodyPr>
          <a:lstStyle/>
          <a:p>
            <a:pPr>
              <a:buFont typeface="Wingdings" panose="05000000000000000000" pitchFamily="2" charset="2"/>
              <a:buChar char="Ø"/>
            </a:pPr>
            <a:r>
              <a:rPr lang="nb-NO" sz="2800" b="1" dirty="0" smtClean="0">
                <a:latin typeface="Tw Cen MT" panose="020B0602020104020603" pitchFamily="34" charset="0"/>
              </a:rPr>
              <a:t>Data</a:t>
            </a:r>
          </a:p>
          <a:p>
            <a:pPr marL="36900" indent="0">
              <a:buNone/>
            </a:pPr>
            <a:r>
              <a:rPr lang="nb-NO" sz="2800" b="1" dirty="0">
                <a:latin typeface="Tw Cen MT" panose="020B0602020104020603" pitchFamily="34" charset="0"/>
              </a:rPr>
              <a:t> </a:t>
            </a:r>
            <a:r>
              <a:rPr lang="nb-NO" sz="2800" b="1" dirty="0" smtClean="0">
                <a:latin typeface="Tw Cen MT" panose="020B0602020104020603" pitchFamily="34" charset="0"/>
              </a:rPr>
              <a:t>           - </a:t>
            </a:r>
            <a:r>
              <a:rPr lang="nb-NO" sz="2800" dirty="0" smtClean="0">
                <a:latin typeface="Tw Cen MT" panose="020B0602020104020603" pitchFamily="34" charset="0"/>
              </a:rPr>
              <a:t>Non-</a:t>
            </a:r>
            <a:r>
              <a:rPr lang="nb-NO" sz="2800" dirty="0" err="1" smtClean="0">
                <a:latin typeface="Tw Cen MT" panose="020B0602020104020603" pitchFamily="34" charset="0"/>
              </a:rPr>
              <a:t>invasive</a:t>
            </a:r>
            <a:r>
              <a:rPr lang="nb-NO" sz="2800" dirty="0" smtClean="0">
                <a:latin typeface="Tw Cen MT" panose="020B0602020104020603" pitchFamily="34" charset="0"/>
              </a:rPr>
              <a:t> sampling</a:t>
            </a:r>
          </a:p>
          <a:p>
            <a:pPr>
              <a:buFont typeface="Wingdings" panose="05000000000000000000" pitchFamily="2" charset="2"/>
              <a:buChar char="Ø"/>
            </a:pPr>
            <a:r>
              <a:rPr lang="nb-NO" sz="2800" b="1" dirty="0" err="1" smtClean="0">
                <a:latin typeface="Tw Cen MT" panose="020B0602020104020603" pitchFamily="34" charset="0"/>
              </a:rPr>
              <a:t>Analytical</a:t>
            </a:r>
            <a:r>
              <a:rPr lang="nb-NO" sz="2800" b="1" dirty="0" smtClean="0">
                <a:latin typeface="Tw Cen MT" panose="020B0602020104020603" pitchFamily="34" charset="0"/>
              </a:rPr>
              <a:t> </a:t>
            </a:r>
            <a:r>
              <a:rPr lang="nb-NO" sz="2800" b="1" dirty="0" err="1" smtClean="0">
                <a:latin typeface="Tw Cen MT" panose="020B0602020104020603" pitchFamily="34" charset="0"/>
              </a:rPr>
              <a:t>approach</a:t>
            </a:r>
            <a:endParaRPr lang="nb-NO" sz="2800" b="1" dirty="0" smtClean="0">
              <a:latin typeface="Tw Cen MT" panose="020B0602020104020603" pitchFamily="34" charset="0"/>
            </a:endParaRPr>
          </a:p>
          <a:p>
            <a:pPr marL="36900" indent="0">
              <a:buNone/>
            </a:pPr>
            <a:r>
              <a:rPr lang="nb-NO" sz="2800" b="1" dirty="0" smtClean="0">
                <a:latin typeface="Tw Cen MT" panose="020B0602020104020603" pitchFamily="34" charset="0"/>
              </a:rPr>
              <a:t>            -</a:t>
            </a:r>
            <a:r>
              <a:rPr lang="nb-NO" sz="2800" dirty="0" smtClean="0">
                <a:latin typeface="Tw Cen MT" panose="020B0602020104020603" pitchFamily="34" charset="0"/>
              </a:rPr>
              <a:t> Spatial </a:t>
            </a:r>
            <a:r>
              <a:rPr lang="nb-NO" sz="2800" dirty="0" err="1" smtClean="0">
                <a:latin typeface="Tw Cen MT" panose="020B0602020104020603" pitchFamily="34" charset="0"/>
              </a:rPr>
              <a:t>Capture-Recapture</a:t>
            </a:r>
            <a:endParaRPr lang="nb-NO" sz="2800" dirty="0" smtClean="0">
              <a:latin typeface="Tw Cen MT" panose="020B0602020104020603" pitchFamily="34" charset="0"/>
            </a:endParaRPr>
          </a:p>
          <a:p>
            <a:pPr>
              <a:buFont typeface="Wingdings" panose="05000000000000000000" pitchFamily="2" charset="2"/>
              <a:buChar char="Ø"/>
            </a:pPr>
            <a:r>
              <a:rPr lang="nb-NO" sz="2800" b="1" dirty="0" err="1" smtClean="0">
                <a:latin typeface="Tw Cen MT" panose="020B0602020104020603" pitchFamily="34" charset="0"/>
              </a:rPr>
              <a:t>Study</a:t>
            </a:r>
            <a:r>
              <a:rPr lang="nb-NO" sz="2800" b="1" dirty="0" smtClean="0">
                <a:latin typeface="Tw Cen MT" panose="020B0602020104020603" pitchFamily="34" charset="0"/>
              </a:rPr>
              <a:t> </a:t>
            </a:r>
            <a:r>
              <a:rPr lang="nb-NO" sz="2800" b="1" dirty="0" err="1" smtClean="0">
                <a:latin typeface="Tw Cen MT" panose="020B0602020104020603" pitchFamily="34" charset="0"/>
              </a:rPr>
              <a:t>Objectives</a:t>
            </a:r>
            <a:endParaRPr lang="nb-NO" sz="2800" b="1" dirty="0" smtClean="0">
              <a:latin typeface="Tw Cen MT" panose="020B0602020104020603" pitchFamily="34" charset="0"/>
            </a:endParaRPr>
          </a:p>
          <a:p>
            <a:pPr>
              <a:buFont typeface="Wingdings" panose="05000000000000000000" pitchFamily="2" charset="2"/>
              <a:buChar char="Ø"/>
            </a:pPr>
            <a:r>
              <a:rPr lang="nb-NO" sz="2800" b="1" dirty="0" smtClean="0">
                <a:latin typeface="Tw Cen MT" panose="020B0602020104020603" pitchFamily="34" charset="0"/>
              </a:rPr>
              <a:t>Questions</a:t>
            </a:r>
            <a:endParaRPr lang="en-US" sz="2800" b="1" dirty="0">
              <a:latin typeface="Tw Cen MT" panose="020B0602020104020603" pitchFamily="34" charset="0"/>
            </a:endParaRPr>
          </a:p>
        </p:txBody>
      </p:sp>
    </p:spTree>
    <p:extLst>
      <p:ext uri="{BB962C8B-B14F-4D97-AF65-F5344CB8AC3E}">
        <p14:creationId xmlns:p14="http://schemas.microsoft.com/office/powerpoint/2010/main" val="408181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36" y="4970177"/>
            <a:ext cx="3478917" cy="1764792"/>
          </a:xfrm>
          <a:prstGeom prst="rect">
            <a:avLst/>
          </a:prstGeom>
        </p:spPr>
      </p:pic>
      <p:pic>
        <p:nvPicPr>
          <p:cNvPr id="12" name="Content Placeholder 11"/>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7036" r="16956"/>
          <a:stretch/>
        </p:blipFill>
        <p:spPr>
          <a:xfrm>
            <a:off x="3037114" y="3324204"/>
            <a:ext cx="1556657" cy="1602429"/>
          </a:xfrm>
          <a:prstGeom prst="rect">
            <a:avLst/>
          </a:prstGeom>
        </p:spPr>
      </p:pic>
      <p:sp>
        <p:nvSpPr>
          <p:cNvPr id="2" name="Title 1"/>
          <p:cNvSpPr>
            <a:spLocks noGrp="1"/>
          </p:cNvSpPr>
          <p:nvPr>
            <p:ph type="title"/>
          </p:nvPr>
        </p:nvSpPr>
        <p:spPr>
          <a:xfrm>
            <a:off x="861392" y="357608"/>
            <a:ext cx="10353762" cy="992221"/>
          </a:xfrm>
        </p:spPr>
        <p:txBody>
          <a:bodyPr>
            <a:noAutofit/>
          </a:bodyPr>
          <a:lstStyle/>
          <a:p>
            <a:r>
              <a:rPr lang="nb-NO" sz="3200" b="1" dirty="0" err="1">
                <a:latin typeface="Calibri" panose="020F0502020204030204" pitchFamily="34" charset="0"/>
              </a:rPr>
              <a:t>Modern</a:t>
            </a:r>
            <a:r>
              <a:rPr lang="nb-NO" sz="3200" b="1" dirty="0">
                <a:latin typeface="Calibri" panose="020F0502020204030204" pitchFamily="34" charset="0"/>
              </a:rPr>
              <a:t> Technology Helps </a:t>
            </a:r>
            <a:r>
              <a:rPr lang="nb-NO" sz="3200" b="1" dirty="0" err="1">
                <a:latin typeface="Calibri" panose="020F0502020204030204" pitchFamily="34" charset="0"/>
              </a:rPr>
              <a:t>Ecology</a:t>
            </a:r>
            <a:r>
              <a:rPr lang="nb-NO" sz="3200" b="1" dirty="0">
                <a:latin typeface="Calibri" panose="020F0502020204030204" pitchFamily="34" charset="0"/>
              </a:rPr>
              <a:t>:</a:t>
            </a:r>
            <a:br>
              <a:rPr lang="nb-NO" sz="3200" b="1" dirty="0">
                <a:latin typeface="Calibri" panose="020F0502020204030204" pitchFamily="34" charset="0"/>
              </a:rPr>
            </a:br>
            <a:r>
              <a:rPr lang="nb-NO" sz="3200" b="1" dirty="0">
                <a:latin typeface="Calibri" panose="020F0502020204030204" pitchFamily="34" charset="0"/>
              </a:rPr>
              <a:t>Non-</a:t>
            </a:r>
            <a:r>
              <a:rPr lang="nb-NO" sz="3200" b="1" dirty="0" err="1">
                <a:latin typeface="Calibri" panose="020F0502020204030204" pitchFamily="34" charset="0"/>
              </a:rPr>
              <a:t>invasive</a:t>
            </a:r>
            <a:r>
              <a:rPr lang="nb-NO" sz="3200" b="1" dirty="0">
                <a:latin typeface="Calibri" panose="020F0502020204030204" pitchFamily="34" charset="0"/>
              </a:rPr>
              <a:t> data, </a:t>
            </a:r>
            <a:r>
              <a:rPr lang="nb-NO" sz="3200" b="1" dirty="0" err="1">
                <a:latin typeface="Calibri" panose="020F0502020204030204" pitchFamily="34" charset="0"/>
              </a:rPr>
              <a:t>Hierarchical</a:t>
            </a:r>
            <a:r>
              <a:rPr lang="nb-NO" sz="3200" b="1" dirty="0">
                <a:latin typeface="Calibri" panose="020F0502020204030204" pitchFamily="34" charset="0"/>
              </a:rPr>
              <a:t> </a:t>
            </a:r>
            <a:r>
              <a:rPr lang="nb-NO" sz="3200" b="1" dirty="0" err="1" smtClean="0">
                <a:latin typeface="Calibri" panose="020F0502020204030204" pitchFamily="34" charset="0"/>
              </a:rPr>
              <a:t>models</a:t>
            </a:r>
            <a:endParaRPr lang="nb-NO" sz="3200" b="1" dirty="0">
              <a:latin typeface="Cambria" panose="02040503050406030204" pitchFamily="18" charset="0"/>
            </a:endParaRPr>
          </a:p>
        </p:txBody>
      </p:sp>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288" y="3314679"/>
            <a:ext cx="2740233" cy="1611954"/>
          </a:xfrm>
          <a:prstGeom prst="rect">
            <a:avLst/>
          </a:prstGeom>
          <a:effectLst>
            <a:outerShdw blurRad="25400" dir="17880000">
              <a:srgbClr val="000000">
                <a:alpha val="46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336" y="1506101"/>
            <a:ext cx="2468880" cy="176452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9256" y="1476354"/>
            <a:ext cx="2353057" cy="17647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4832" y="1490715"/>
            <a:ext cx="1912542" cy="176479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2700" y="4966249"/>
            <a:ext cx="3304956" cy="1768719"/>
          </a:xfrm>
          <a:prstGeom prst="rect">
            <a:avLst/>
          </a:prstGeom>
        </p:spPr>
      </p:pic>
      <p:pic>
        <p:nvPicPr>
          <p:cNvPr id="22" name="Content Placeholder 21"/>
          <p:cNvPicPr>
            <a:picLocks noGrp="1" noChangeAspect="1"/>
          </p:cNvPicPr>
          <p:nvPr>
            <p:ph sz="half" idx="1"/>
          </p:nvPr>
        </p:nvPicPr>
        <p:blipFill>
          <a:blip r:embed="rId10">
            <a:extLst>
              <a:ext uri="{28A0092B-C50C-407E-A947-70E740481C1C}">
                <a14:useLocalDpi xmlns:a14="http://schemas.microsoft.com/office/drawing/2010/main" val="0"/>
              </a:ext>
            </a:extLst>
          </a:blip>
          <a:stretch>
            <a:fillRect/>
          </a:stretch>
        </p:blipFill>
        <p:spPr>
          <a:xfrm>
            <a:off x="4632364" y="3305154"/>
            <a:ext cx="2445292" cy="1621479"/>
          </a:xfrm>
          <a:prstGeom prst="rect">
            <a:avLst/>
          </a:prstGeom>
        </p:spPr>
      </p:pic>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b="48780"/>
          <a:stretch/>
        </p:blipFill>
        <p:spPr>
          <a:xfrm>
            <a:off x="7124791" y="4523875"/>
            <a:ext cx="4846320" cy="2140842"/>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4791" y="1468725"/>
            <a:ext cx="4846320" cy="2306474"/>
          </a:xfrm>
          <a:prstGeom prst="rect">
            <a:avLst/>
          </a:prstGeom>
        </p:spPr>
      </p:pic>
      <p:sp>
        <p:nvSpPr>
          <p:cNvPr id="18" name="Title 1"/>
          <p:cNvSpPr txBox="1">
            <a:spLocks/>
          </p:cNvSpPr>
          <p:nvPr/>
        </p:nvSpPr>
        <p:spPr>
          <a:xfrm>
            <a:off x="8908030" y="3775199"/>
            <a:ext cx="3508073" cy="310127"/>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1500" dirty="0" smtClean="0">
                <a:latin typeface="Calibri" panose="020F0502020204030204" pitchFamily="34" charset="0"/>
              </a:rPr>
              <a:t>©</a:t>
            </a:r>
            <a:r>
              <a:rPr lang="nb-NO" sz="1500" dirty="0" err="1" smtClean="0">
                <a:latin typeface="Calibri" panose="020F0502020204030204" pitchFamily="34" charset="0"/>
              </a:rPr>
              <a:t>NatureReviews|Genetics</a:t>
            </a:r>
            <a:r>
              <a:rPr lang="nb-NO" sz="1500" dirty="0" smtClean="0">
                <a:latin typeface="Calibri" panose="020F0502020204030204" pitchFamily="34" charset="0"/>
              </a:rPr>
              <a:t> 2005</a:t>
            </a:r>
            <a:endParaRPr lang="nb-NO" sz="1500" dirty="0">
              <a:latin typeface="Cambria" panose="02040503050406030204" pitchFamily="18" charset="0"/>
            </a:endParaRPr>
          </a:p>
        </p:txBody>
      </p:sp>
    </p:spTree>
    <p:extLst>
      <p:ext uri="{BB962C8B-B14F-4D97-AF65-F5344CB8AC3E}">
        <p14:creationId xmlns:p14="http://schemas.microsoft.com/office/powerpoint/2010/main" val="37622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55232" t="34883" r="7126" b="5499"/>
          <a:stretch/>
        </p:blipFill>
        <p:spPr>
          <a:xfrm>
            <a:off x="7224839" y="1320933"/>
            <a:ext cx="4464975" cy="5303520"/>
          </a:xfrm>
          <a:prstGeom prst="rect">
            <a:avLst/>
          </a:prstGeom>
        </p:spPr>
      </p:pic>
      <p:sp>
        <p:nvSpPr>
          <p:cNvPr id="15" name="TextBox 14"/>
          <p:cNvSpPr txBox="1"/>
          <p:nvPr/>
        </p:nvSpPr>
        <p:spPr>
          <a:xfrm>
            <a:off x="7570839" y="1396404"/>
            <a:ext cx="4060722" cy="369332"/>
          </a:xfrm>
          <a:prstGeom prst="rect">
            <a:avLst/>
          </a:prstGeom>
          <a:solidFill>
            <a:schemeClr val="bg1"/>
          </a:solidFill>
        </p:spPr>
        <p:txBody>
          <a:bodyPr wrap="square" rtlCol="0">
            <a:spAutoFit/>
          </a:bodyPr>
          <a:lstStyle/>
          <a:p>
            <a:endParaRPr lang="en-US" dirty="0"/>
          </a:p>
        </p:txBody>
      </p:sp>
      <p:sp>
        <p:nvSpPr>
          <p:cNvPr id="8" name="Rectangle 7"/>
          <p:cNvSpPr/>
          <p:nvPr/>
        </p:nvSpPr>
        <p:spPr>
          <a:xfrm>
            <a:off x="3934716" y="5662309"/>
            <a:ext cx="2795988" cy="767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4" name="Content Placeholder 2"/>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734" t="5937" r="14696" b="4724"/>
          <a:stretch/>
        </p:blipFill>
        <p:spPr>
          <a:xfrm>
            <a:off x="3876324" y="1767089"/>
            <a:ext cx="722299" cy="914400"/>
          </a:xfrm>
          <a:solidFill>
            <a:schemeClr val="accent4">
              <a:lumMod val="40000"/>
              <a:lumOff val="60000"/>
            </a:schemeClr>
          </a:solidFill>
          <a:ln>
            <a:solidFill>
              <a:schemeClr val="tx2"/>
            </a:solidFill>
          </a:ln>
        </p:spPr>
      </p:pic>
      <p:sp>
        <p:nvSpPr>
          <p:cNvPr id="3" name="Content Placeholder 2"/>
          <p:cNvSpPr>
            <a:spLocks noGrp="1"/>
          </p:cNvSpPr>
          <p:nvPr>
            <p:ph sz="half" idx="1"/>
          </p:nvPr>
        </p:nvSpPr>
        <p:spPr>
          <a:xfrm>
            <a:off x="590082" y="2966853"/>
            <a:ext cx="2826281" cy="3657600"/>
          </a:xfrm>
        </p:spPr>
        <p:txBody>
          <a:bodyPr>
            <a:normAutofit/>
          </a:bodyPr>
          <a:lstStyle/>
          <a:p>
            <a:pPr>
              <a:buFont typeface="Wingdings" panose="05000000000000000000" pitchFamily="2" charset="2"/>
              <a:buChar char="ü"/>
            </a:pPr>
            <a:r>
              <a:rPr lang="nb-NO" sz="2600" dirty="0" smtClean="0">
                <a:latin typeface="Calibri" panose="020F0502020204030204" pitchFamily="34" charset="0"/>
              </a:rPr>
              <a:t>Species   </a:t>
            </a:r>
          </a:p>
          <a:p>
            <a:pPr>
              <a:buFont typeface="Wingdings" panose="05000000000000000000" pitchFamily="2" charset="2"/>
              <a:buChar char="ü"/>
            </a:pPr>
            <a:r>
              <a:rPr lang="nb-NO" sz="2600" dirty="0" err="1" smtClean="0">
                <a:latin typeface="Calibri" panose="020F0502020204030204" pitchFamily="34" charset="0"/>
              </a:rPr>
              <a:t>Individual</a:t>
            </a:r>
            <a:endParaRPr lang="nb-NO" sz="2600" dirty="0" smtClean="0">
              <a:latin typeface="Calibri" panose="020F0502020204030204" pitchFamily="34" charset="0"/>
            </a:endParaRPr>
          </a:p>
          <a:p>
            <a:pPr>
              <a:buFont typeface="Wingdings" panose="05000000000000000000" pitchFamily="2" charset="2"/>
              <a:buChar char="ü"/>
            </a:pPr>
            <a:r>
              <a:rPr lang="nb-NO" sz="2600" dirty="0" smtClean="0">
                <a:latin typeface="Calibri" panose="020F0502020204030204" pitchFamily="34" charset="0"/>
              </a:rPr>
              <a:t>Sex</a:t>
            </a:r>
          </a:p>
          <a:p>
            <a:pPr>
              <a:buFont typeface="Wingdings" panose="05000000000000000000" pitchFamily="2" charset="2"/>
              <a:buChar char="ü"/>
            </a:pPr>
            <a:r>
              <a:rPr lang="nb-NO" sz="2600" dirty="0" smtClean="0">
                <a:latin typeface="Calibri" panose="020F0502020204030204" pitchFamily="34" charset="0"/>
              </a:rPr>
              <a:t>Diet</a:t>
            </a:r>
          </a:p>
          <a:p>
            <a:pPr>
              <a:buFont typeface="Wingdings" panose="05000000000000000000" pitchFamily="2" charset="2"/>
              <a:buChar char="ü"/>
            </a:pPr>
            <a:r>
              <a:rPr lang="nb-NO" sz="2600" dirty="0" smtClean="0">
                <a:latin typeface="Calibri" panose="020F0502020204030204" pitchFamily="34" charset="0"/>
              </a:rPr>
              <a:t>Location (</a:t>
            </a:r>
            <a:r>
              <a:rPr lang="nb-NO" sz="2600" dirty="0" err="1" smtClean="0">
                <a:latin typeface="Calibri" panose="020F0502020204030204" pitchFamily="34" charset="0"/>
              </a:rPr>
              <a:t>x,y</a:t>
            </a:r>
            <a:r>
              <a:rPr lang="nb-NO" sz="2600" dirty="0" smtClean="0">
                <a:latin typeface="Calibri" panose="020F0502020204030204" pitchFamily="34" charset="0"/>
              </a:rPr>
              <a:t>) </a:t>
            </a:r>
            <a:endParaRPr lang="en-US" sz="2600" dirty="0">
              <a:latin typeface="Calibri" panose="020F0502020204030204" pitchFamily="34" charset="0"/>
            </a:endParaRPr>
          </a:p>
        </p:txBody>
      </p:sp>
      <p:sp>
        <p:nvSpPr>
          <p:cNvPr id="18" name="Content Placeholder 2"/>
          <p:cNvSpPr>
            <a:spLocks noGrp="1"/>
          </p:cNvSpPr>
          <p:nvPr>
            <p:ph sz="half" idx="1"/>
          </p:nvPr>
        </p:nvSpPr>
        <p:spPr>
          <a:xfrm>
            <a:off x="3440581" y="2968157"/>
            <a:ext cx="2826281" cy="3657600"/>
          </a:xfrm>
        </p:spPr>
        <p:txBody>
          <a:bodyPr>
            <a:normAutofit/>
          </a:bodyPr>
          <a:lstStyle/>
          <a:p>
            <a:pPr>
              <a:buFont typeface="Wingdings" panose="05000000000000000000" pitchFamily="2" charset="2"/>
              <a:buChar char="ü"/>
            </a:pPr>
            <a:r>
              <a:rPr lang="nb-NO" sz="2600" dirty="0" smtClean="0">
                <a:latin typeface="Calibri" panose="020F0502020204030204" pitchFamily="34" charset="0"/>
              </a:rPr>
              <a:t>Species   </a:t>
            </a:r>
          </a:p>
          <a:p>
            <a:pPr>
              <a:buFont typeface="Wingdings" panose="05000000000000000000" pitchFamily="2" charset="2"/>
              <a:buChar char="ü"/>
            </a:pPr>
            <a:r>
              <a:rPr lang="nb-NO" sz="2600" dirty="0" err="1" smtClean="0">
                <a:latin typeface="Calibri" panose="020F0502020204030204" pitchFamily="34" charset="0"/>
              </a:rPr>
              <a:t>Individual</a:t>
            </a:r>
            <a:endParaRPr lang="nb-NO" sz="2600" dirty="0" smtClean="0">
              <a:latin typeface="Calibri" panose="020F0502020204030204" pitchFamily="34" charset="0"/>
            </a:endParaRPr>
          </a:p>
          <a:p>
            <a:pPr>
              <a:buFont typeface="Wingdings" panose="05000000000000000000" pitchFamily="2" charset="2"/>
              <a:buChar char="ü"/>
            </a:pPr>
            <a:r>
              <a:rPr lang="nb-NO" sz="2600" dirty="0" smtClean="0">
                <a:latin typeface="Calibri" panose="020F0502020204030204" pitchFamily="34" charset="0"/>
              </a:rPr>
              <a:t>Sex</a:t>
            </a:r>
          </a:p>
          <a:p>
            <a:pPr>
              <a:buFont typeface="Wingdings" panose="05000000000000000000" pitchFamily="2" charset="2"/>
              <a:buChar char="ü"/>
            </a:pPr>
            <a:r>
              <a:rPr lang="nb-NO" sz="2600" dirty="0" smtClean="0">
                <a:latin typeface="Calibri" panose="020F0502020204030204" pitchFamily="34" charset="0"/>
              </a:rPr>
              <a:t>Age </a:t>
            </a:r>
            <a:r>
              <a:rPr lang="nb-NO" sz="2600" dirty="0" err="1" smtClean="0">
                <a:latin typeface="Calibri" panose="020F0502020204030204" pitchFamily="34" charset="0"/>
              </a:rPr>
              <a:t>class</a:t>
            </a:r>
            <a:endParaRPr lang="nb-NO" sz="2600" dirty="0" smtClean="0">
              <a:latin typeface="Calibri" panose="020F0502020204030204" pitchFamily="34" charset="0"/>
            </a:endParaRPr>
          </a:p>
          <a:p>
            <a:pPr>
              <a:buFont typeface="Wingdings" panose="05000000000000000000" pitchFamily="2" charset="2"/>
              <a:buChar char="ü"/>
            </a:pPr>
            <a:r>
              <a:rPr lang="nb-NO" sz="2600" dirty="0" smtClean="0">
                <a:latin typeface="Calibri" panose="020F0502020204030204" pitchFamily="34" charset="0"/>
              </a:rPr>
              <a:t>Location (</a:t>
            </a:r>
            <a:r>
              <a:rPr lang="nb-NO" sz="2600" dirty="0" err="1" smtClean="0">
                <a:latin typeface="Calibri" panose="020F0502020204030204" pitchFamily="34" charset="0"/>
              </a:rPr>
              <a:t>x,y</a:t>
            </a:r>
            <a:r>
              <a:rPr lang="nb-NO" sz="2600" dirty="0" smtClean="0">
                <a:latin typeface="Calibri" panose="020F0502020204030204" pitchFamily="34" charset="0"/>
              </a:rPr>
              <a:t>) </a:t>
            </a:r>
            <a:endParaRPr lang="en-US" sz="2600" dirty="0">
              <a:latin typeface="Calibri" panose="020F0502020204030204" pitchFamily="34" charset="0"/>
            </a:endParaRPr>
          </a:p>
        </p:txBody>
      </p:sp>
      <p:sp>
        <p:nvSpPr>
          <p:cNvPr id="12" name="Title 1"/>
          <p:cNvSpPr>
            <a:spLocks noGrp="1"/>
          </p:cNvSpPr>
          <p:nvPr>
            <p:ph type="title"/>
          </p:nvPr>
        </p:nvSpPr>
        <p:spPr>
          <a:xfrm>
            <a:off x="861392" y="357608"/>
            <a:ext cx="10353762" cy="992221"/>
          </a:xfrm>
        </p:spPr>
        <p:txBody>
          <a:bodyPr>
            <a:noAutofit/>
          </a:bodyPr>
          <a:lstStyle/>
          <a:p>
            <a:r>
              <a:rPr lang="nb-NO" sz="3200" b="1" dirty="0" err="1">
                <a:latin typeface="Calibri" panose="020F0502020204030204" pitchFamily="34" charset="0"/>
              </a:rPr>
              <a:t>Modern</a:t>
            </a:r>
            <a:r>
              <a:rPr lang="nb-NO" sz="3200" b="1" dirty="0">
                <a:latin typeface="Calibri" panose="020F0502020204030204" pitchFamily="34" charset="0"/>
              </a:rPr>
              <a:t> Technology Helps </a:t>
            </a:r>
            <a:r>
              <a:rPr lang="nb-NO" sz="3200" b="1" dirty="0" err="1">
                <a:latin typeface="Calibri" panose="020F0502020204030204" pitchFamily="34" charset="0"/>
              </a:rPr>
              <a:t>Ecology</a:t>
            </a:r>
            <a:r>
              <a:rPr lang="nb-NO" sz="3200" b="1" dirty="0">
                <a:latin typeface="Calibri" panose="020F0502020204030204" pitchFamily="34" charset="0"/>
              </a:rPr>
              <a:t>:</a:t>
            </a:r>
            <a:br>
              <a:rPr lang="nb-NO" sz="3200" b="1" dirty="0">
                <a:latin typeface="Calibri" panose="020F0502020204030204" pitchFamily="34" charset="0"/>
              </a:rPr>
            </a:br>
            <a:r>
              <a:rPr lang="nb-NO" sz="3200" b="1" dirty="0">
                <a:latin typeface="Calibri" panose="020F0502020204030204" pitchFamily="34" charset="0"/>
              </a:rPr>
              <a:t>Non-</a:t>
            </a:r>
            <a:r>
              <a:rPr lang="nb-NO" sz="3200" b="1" dirty="0" err="1">
                <a:latin typeface="Calibri" panose="020F0502020204030204" pitchFamily="34" charset="0"/>
              </a:rPr>
              <a:t>invasive</a:t>
            </a:r>
            <a:r>
              <a:rPr lang="nb-NO" sz="3200" b="1" dirty="0">
                <a:latin typeface="Calibri" panose="020F0502020204030204" pitchFamily="34" charset="0"/>
              </a:rPr>
              <a:t> data, </a:t>
            </a:r>
            <a:r>
              <a:rPr lang="nb-NO" sz="3200" b="1" dirty="0" err="1">
                <a:latin typeface="Calibri" panose="020F0502020204030204" pitchFamily="34" charset="0"/>
              </a:rPr>
              <a:t>Hierarchical</a:t>
            </a:r>
            <a:r>
              <a:rPr lang="nb-NO" sz="3200" b="1" dirty="0">
                <a:latin typeface="Calibri" panose="020F0502020204030204" pitchFamily="34" charset="0"/>
              </a:rPr>
              <a:t> </a:t>
            </a:r>
            <a:r>
              <a:rPr lang="nb-NO" sz="3200" b="1" dirty="0" err="1" smtClean="0">
                <a:latin typeface="Calibri" panose="020F0502020204030204" pitchFamily="34" charset="0"/>
              </a:rPr>
              <a:t>models</a:t>
            </a:r>
            <a:endParaRPr lang="nb-NO" sz="3200" b="1" dirty="0">
              <a:latin typeface="Cambria" panose="02040503050406030204" pitchFamily="18" charset="0"/>
            </a:endParaRPr>
          </a:p>
        </p:txBody>
      </p:sp>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rot="20674915">
            <a:off x="1179826" y="1696256"/>
            <a:ext cx="393312" cy="1005840"/>
          </a:xfrm>
          <a:prstGeom prst="rect">
            <a:avLst/>
          </a:prstGeom>
        </p:spPr>
      </p:pic>
    </p:spTree>
    <p:extLst>
      <p:ext uri="{BB962C8B-B14F-4D97-AF65-F5344CB8AC3E}">
        <p14:creationId xmlns:p14="http://schemas.microsoft.com/office/powerpoint/2010/main" val="33572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9701" y="2088436"/>
            <a:ext cx="5118099" cy="4656350"/>
          </a:xfrm>
          <a:prstGeom prst="ellipse">
            <a:avLst/>
          </a:prstGeom>
          <a:ln w="25400">
            <a:solidFill>
              <a:srgbClr val="FF0000"/>
            </a:solidFill>
          </a:ln>
          <a:effectLst>
            <a:softEdge rad="112500"/>
          </a:effectLst>
        </p:spPr>
      </p:pic>
      <p:sp>
        <p:nvSpPr>
          <p:cNvPr id="3" name="TextBox 2"/>
          <p:cNvSpPr txBox="1"/>
          <p:nvPr/>
        </p:nvSpPr>
        <p:spPr>
          <a:xfrm>
            <a:off x="4079092" y="3483820"/>
            <a:ext cx="744756" cy="369332"/>
          </a:xfrm>
          <a:prstGeom prst="rect">
            <a:avLst/>
          </a:prstGeom>
          <a:noFill/>
          <a:ln w="44450" cap="rnd" cmpd="sng">
            <a:solidFill>
              <a:schemeClr val="bg1">
                <a:lumMod val="85000"/>
                <a:lumOff val="15000"/>
              </a:schemeClr>
            </a:solidFill>
          </a:ln>
          <a:effectLst>
            <a:softEdge rad="12700"/>
          </a:effectLst>
        </p:spPr>
        <p:txBody>
          <a:bodyPr wrap="none" lIns="45720" tIns="0" rIns="45720" bIns="0" rtlCol="0">
            <a:spAutoFit/>
          </a:bodyPr>
          <a:lstStyle/>
          <a:p>
            <a:r>
              <a:rPr lang="nb-NO" sz="2400" dirty="0">
                <a:solidFill>
                  <a:schemeClr val="bg1">
                    <a:lumMod val="95000"/>
                    <a:lumOff val="5000"/>
                  </a:schemeClr>
                </a:solidFill>
                <a:latin typeface="Calibri" panose="020F0502020204030204" pitchFamily="34" charset="0"/>
                <a:cs typeface="Arial" panose="020B0604020202020204" pitchFamily="34" charset="0"/>
              </a:rPr>
              <a:t>Gilgit</a:t>
            </a:r>
            <a:endParaRPr lang="en-US" sz="2400" dirty="0">
              <a:solidFill>
                <a:schemeClr val="bg1">
                  <a:lumMod val="95000"/>
                  <a:lumOff val="5000"/>
                </a:schemeClr>
              </a:solidFill>
              <a:latin typeface="Calibri" panose="020F0502020204030204" pitchFamily="34" charset="0"/>
              <a:cs typeface="Arial" panose="020B0604020202020204" pitchFamily="34" charset="0"/>
            </a:endParaRPr>
          </a:p>
        </p:txBody>
      </p:sp>
      <p:cxnSp>
        <p:nvCxnSpPr>
          <p:cNvPr id="10" name="Straight Connector 9"/>
          <p:cNvCxnSpPr>
            <a:endCxn id="3" idx="1"/>
          </p:cNvCxnSpPr>
          <p:nvPr/>
        </p:nvCxnSpPr>
        <p:spPr>
          <a:xfrm>
            <a:off x="3874770" y="3429000"/>
            <a:ext cx="204322" cy="239486"/>
          </a:xfrm>
          <a:prstGeom prst="line">
            <a:avLst/>
          </a:prstGeom>
        </p:spPr>
        <p:style>
          <a:lnRef idx="1">
            <a:schemeClr val="dk1"/>
          </a:lnRef>
          <a:fillRef idx="0">
            <a:schemeClr val="dk1"/>
          </a:fillRef>
          <a:effectRef idx="0">
            <a:schemeClr val="dk1"/>
          </a:effectRef>
          <a:fontRef idx="minor">
            <a:schemeClr val="tx1"/>
          </a:fontRef>
        </p:style>
      </p:cxnSp>
      <p:sp>
        <p:nvSpPr>
          <p:cNvPr id="11" name="Oval 10"/>
          <p:cNvSpPr/>
          <p:nvPr/>
        </p:nvSpPr>
        <p:spPr>
          <a:xfrm>
            <a:off x="8299709" y="3321337"/>
            <a:ext cx="2584174" cy="1956021"/>
          </a:xfrm>
          <a:prstGeom prst="ellipse">
            <a:avLst/>
          </a:prstGeom>
          <a:noFill/>
          <a:ln w="50800">
            <a:solidFill>
              <a:srgbClr val="9EAA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725" y="208450"/>
            <a:ext cx="3250335" cy="2441448"/>
          </a:xfrm>
          <a:prstGeom prst="rect">
            <a:avLst/>
          </a:prstGeom>
          <a:ln>
            <a:solidFill>
              <a:schemeClr val="bg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9709" y="208450"/>
            <a:ext cx="3657600" cy="2438400"/>
          </a:xfrm>
          <a:prstGeom prst="rect">
            <a:avLst/>
          </a:prstGeom>
          <a:ln>
            <a:solidFill>
              <a:schemeClr val="bg1"/>
            </a:solidFill>
          </a:ln>
        </p:spPr>
      </p:pic>
    </p:spTree>
    <p:extLst>
      <p:ext uri="{BB962C8B-B14F-4D97-AF65-F5344CB8AC3E}">
        <p14:creationId xmlns:p14="http://schemas.microsoft.com/office/powerpoint/2010/main" val="1156502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13" y="517268"/>
            <a:ext cx="11972925" cy="5852040"/>
          </a:xfrm>
        </p:spPr>
      </p:pic>
    </p:spTree>
    <p:extLst>
      <p:ext uri="{BB962C8B-B14F-4D97-AF65-F5344CB8AC3E}">
        <p14:creationId xmlns:p14="http://schemas.microsoft.com/office/powerpoint/2010/main" val="3094356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053"/>
          <a:stretch/>
        </p:blipFill>
        <p:spPr>
          <a:xfrm>
            <a:off x="79620" y="2719002"/>
            <a:ext cx="4572000" cy="3950433"/>
          </a:xfrm>
          <a:prstGeom prst="rect">
            <a:avLst/>
          </a:prstGeom>
          <a:ln>
            <a:solidFill>
              <a:srgbClr val="000000"/>
            </a:solidFill>
          </a:ln>
        </p:spPr>
      </p:pic>
      <p:sp>
        <p:nvSpPr>
          <p:cNvPr id="2" name="Title 1"/>
          <p:cNvSpPr>
            <a:spLocks noGrp="1"/>
          </p:cNvSpPr>
          <p:nvPr>
            <p:ph type="title"/>
          </p:nvPr>
        </p:nvSpPr>
        <p:spPr>
          <a:xfrm>
            <a:off x="1" y="292943"/>
            <a:ext cx="5957888" cy="970450"/>
          </a:xfrm>
        </p:spPr>
        <p:txBody>
          <a:bodyPr>
            <a:normAutofit/>
          </a:bodyPr>
          <a:lstStyle/>
          <a:p>
            <a:r>
              <a:rPr lang="nb-NO" sz="3200" b="1" dirty="0" smtClean="0">
                <a:latin typeface="Calibri" panose="020F0502020204030204" pitchFamily="34" charset="0"/>
              </a:rPr>
              <a:t>SCR: A </a:t>
            </a:r>
            <a:r>
              <a:rPr lang="nb-NO" sz="3200" b="1" dirty="0" err="1" smtClean="0">
                <a:latin typeface="Calibri" panose="020F0502020204030204" pitchFamily="34" charset="0"/>
              </a:rPr>
              <a:t>Hierarchical</a:t>
            </a:r>
            <a:r>
              <a:rPr lang="nb-NO" sz="3200" b="1" dirty="0" smtClean="0">
                <a:latin typeface="Calibri" panose="020F0502020204030204" pitchFamily="34" charset="0"/>
              </a:rPr>
              <a:t> CR</a:t>
            </a:r>
            <a:endParaRPr lang="en-US" sz="3200" b="1" dirty="0">
              <a:latin typeface="Calibri" panose="020F0502020204030204" pitchFamily="34" charset="0"/>
            </a:endParaRPr>
          </a:p>
        </p:txBody>
      </p:sp>
      <p:pic>
        <p:nvPicPr>
          <p:cNvPr id="5" name="Picture 4"/>
          <p:cNvPicPr>
            <a:picLocks noChangeAspect="1"/>
          </p:cNvPicPr>
          <p:nvPr/>
        </p:nvPicPr>
        <p:blipFill rotWithShape="1">
          <a:blip r:embed="rId4"/>
          <a:srcRect t="10657" r="11896" b="11816"/>
          <a:stretch/>
        </p:blipFill>
        <p:spPr>
          <a:xfrm>
            <a:off x="7999157" y="3371850"/>
            <a:ext cx="3625292" cy="3176096"/>
          </a:xfrm>
          <a:prstGeom prst="rect">
            <a:avLst/>
          </a:prstGeom>
          <a:solidFill>
            <a:schemeClr val="bg1"/>
          </a:solidFill>
        </p:spPr>
      </p:pic>
      <p:sp>
        <p:nvSpPr>
          <p:cNvPr id="8" name="Rounded Rectangle 7"/>
          <p:cNvSpPr/>
          <p:nvPr/>
        </p:nvSpPr>
        <p:spPr>
          <a:xfrm>
            <a:off x="4017975" y="3774559"/>
            <a:ext cx="3457903" cy="121821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lvl="0">
              <a:spcBef>
                <a:spcPct val="20000"/>
              </a:spcBef>
              <a:spcAft>
                <a:spcPts val="600"/>
              </a:spcAft>
              <a:buClr>
                <a:srgbClr val="F8F8F8"/>
              </a:buClr>
              <a:buSzPct val="70000"/>
            </a:pPr>
            <a:r>
              <a:rPr lang="en-US"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Observation Model:</a:t>
            </a:r>
          </a:p>
          <a:p>
            <a:pPr marL="36900" lvl="0">
              <a:spcBef>
                <a:spcPct val="20000"/>
              </a:spcBef>
              <a:spcAft>
                <a:spcPts val="600"/>
              </a:spcAft>
              <a:buClr>
                <a:srgbClr val="F8F8F8"/>
              </a:buClr>
              <a:buSzPct val="70000"/>
            </a:pPr>
            <a:r>
              <a:rPr lang="nb-NO" sz="24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y</a:t>
            </a:r>
            <a:r>
              <a:rPr lang="nb-NO" sz="22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ij</a:t>
            </a:r>
            <a:r>
              <a:rPr lang="nb-NO" sz="22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 </a:t>
            </a:r>
            <a:r>
              <a:rPr lang="nb-NO" sz="24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 s</a:t>
            </a:r>
            <a:r>
              <a:rPr lang="nb-NO" sz="22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i</a:t>
            </a:r>
            <a:r>
              <a:rPr lang="nb-NO" sz="24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 ~ Bern(p(</a:t>
            </a:r>
            <a:r>
              <a:rPr lang="nb-NO" sz="24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x</a:t>
            </a:r>
            <a:r>
              <a:rPr lang="nb-NO" sz="22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j</a:t>
            </a:r>
            <a:r>
              <a:rPr lang="nb-NO" sz="24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,s</a:t>
            </a:r>
            <a:r>
              <a:rPr lang="nb-NO" sz="22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i</a:t>
            </a:r>
            <a:r>
              <a:rPr lang="nb-NO" sz="24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a:t>
            </a:r>
            <a:endParaRPr lang="en-US" sz="2400" dirty="0">
              <a:ln>
                <a:solidFill>
                  <a:prstClr val="black">
                    <a:lumMod val="75000"/>
                    <a:lumOff val="25000"/>
                    <a:alpha val="10000"/>
                  </a:prstClr>
                </a:solidFill>
              </a:ln>
              <a:solidFill>
                <a:srgbClr val="F8F8F8"/>
              </a:solidFill>
              <a:latin typeface="Calibri" panose="020F0502020204030204" pitchFamily="34" charset="0"/>
            </a:endParaRPr>
          </a:p>
        </p:txBody>
      </p:sp>
      <p:sp>
        <p:nvSpPr>
          <p:cNvPr id="7" name="Oval 6"/>
          <p:cNvSpPr/>
          <p:nvPr/>
        </p:nvSpPr>
        <p:spPr>
          <a:xfrm>
            <a:off x="2084439" y="-2064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999157" y="3414712"/>
            <a:ext cx="987972" cy="400110"/>
          </a:xfrm>
          <a:prstGeom prst="rect">
            <a:avLst/>
          </a:prstGeom>
          <a:noFill/>
        </p:spPr>
        <p:txBody>
          <a:bodyPr wrap="square" rtlCol="0">
            <a:spAutoFit/>
          </a:bodyPr>
          <a:lstStyle/>
          <a:p>
            <a:r>
              <a:rPr lang="nb-NO" sz="2000" dirty="0" smtClean="0">
                <a:solidFill>
                  <a:schemeClr val="bg1">
                    <a:lumMod val="75000"/>
                    <a:lumOff val="25000"/>
                  </a:schemeClr>
                </a:solidFill>
                <a:latin typeface="Calibri" panose="020F0502020204030204" pitchFamily="34" charset="0"/>
              </a:rPr>
              <a:t> + </a:t>
            </a:r>
            <a:r>
              <a:rPr lang="nb-NO" sz="2000" b="1" dirty="0" err="1" smtClean="0">
                <a:solidFill>
                  <a:schemeClr val="bg1">
                    <a:lumMod val="75000"/>
                    <a:lumOff val="25000"/>
                  </a:schemeClr>
                </a:solidFill>
                <a:latin typeface="Calibri" panose="020F0502020204030204" pitchFamily="34" charset="0"/>
              </a:rPr>
              <a:t>Trap</a:t>
            </a:r>
            <a:endParaRPr lang="en-US" sz="2000" b="1" dirty="0">
              <a:solidFill>
                <a:schemeClr val="bg1">
                  <a:lumMod val="75000"/>
                  <a:lumOff val="25000"/>
                </a:schemeClr>
              </a:solidFill>
              <a:latin typeface="Calibri" panose="020F0502020204030204" pitchFamily="34" charset="0"/>
            </a:endParaRPr>
          </a:p>
        </p:txBody>
      </p:sp>
      <p:sp>
        <p:nvSpPr>
          <p:cNvPr id="12" name="Rounded Rectangle 11"/>
          <p:cNvSpPr/>
          <p:nvPr/>
        </p:nvSpPr>
        <p:spPr>
          <a:xfrm>
            <a:off x="6768663" y="864631"/>
            <a:ext cx="4855786" cy="20603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lvl="0">
              <a:spcBef>
                <a:spcPct val="20000"/>
              </a:spcBef>
              <a:spcAft>
                <a:spcPts val="600"/>
              </a:spcAft>
              <a:buClr>
                <a:srgbClr val="F8F8F8"/>
              </a:buClr>
              <a:buSzPct val="70000"/>
            </a:pP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SCR </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Detection</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 </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Probability</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 </a:t>
            </a:r>
            <a:r>
              <a:rPr lang="nb-NO" sz="2400" b="1" dirty="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M</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odel</a:t>
            </a:r>
            <a:endParaRPr lang="en-US"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endParaRPr>
          </a:p>
          <a:p>
            <a:pPr marL="36900" lvl="0">
              <a:spcBef>
                <a:spcPct val="20000"/>
              </a:spcBef>
              <a:spcAft>
                <a:spcPts val="600"/>
              </a:spcAft>
              <a:buClr>
                <a:srgbClr val="F8F8F8"/>
              </a:buClr>
              <a:buSzPct val="70000"/>
            </a:pPr>
            <a:r>
              <a:rPr lang="en-US" sz="2200" dirty="0" smtClean="0">
                <a:ln>
                  <a:solidFill>
                    <a:prstClr val="black">
                      <a:lumMod val="75000"/>
                      <a:lumOff val="25000"/>
                      <a:alpha val="10000"/>
                    </a:prstClr>
                  </a:solidFill>
                </a:ln>
                <a:solidFill>
                  <a:srgbClr val="F9CF33"/>
                </a:solidFill>
                <a:latin typeface="Georgia" panose="02040502050405020303" pitchFamily="18" charset="0"/>
              </a:rPr>
              <a:t>p</a:t>
            </a:r>
            <a:r>
              <a:rPr lang="en-US" sz="2200" b="1" dirty="0" smtClean="0">
                <a:ln>
                  <a:solidFill>
                    <a:prstClr val="black">
                      <a:lumMod val="75000"/>
                      <a:lumOff val="25000"/>
                      <a:alpha val="10000"/>
                    </a:prstClr>
                  </a:solidFill>
                </a:ln>
                <a:solidFill>
                  <a:srgbClr val="F9CF33"/>
                </a:solidFill>
                <a:latin typeface="Georgia" panose="02040502050405020303" pitchFamily="18" charset="0"/>
              </a:rPr>
              <a:t>(</a:t>
            </a:r>
            <a:r>
              <a:rPr lang="en-US" sz="2200" dirty="0" err="1" smtClean="0">
                <a:ln>
                  <a:solidFill>
                    <a:prstClr val="black">
                      <a:lumMod val="75000"/>
                      <a:lumOff val="25000"/>
                      <a:alpha val="10000"/>
                    </a:prstClr>
                  </a:solidFill>
                </a:ln>
                <a:solidFill>
                  <a:srgbClr val="F9CF33"/>
                </a:solidFill>
                <a:latin typeface="Georgia" panose="02040502050405020303" pitchFamily="18" charset="0"/>
              </a:rPr>
              <a:t>xj</a:t>
            </a:r>
            <a:r>
              <a:rPr lang="en-US" sz="2200" dirty="0" smtClean="0">
                <a:ln>
                  <a:solidFill>
                    <a:prstClr val="black">
                      <a:lumMod val="75000"/>
                      <a:lumOff val="25000"/>
                      <a:alpha val="10000"/>
                    </a:prstClr>
                  </a:solidFill>
                </a:ln>
                <a:solidFill>
                  <a:srgbClr val="F9CF33"/>
                </a:solidFill>
                <a:latin typeface="Georgia" panose="02040502050405020303" pitchFamily="18" charset="0"/>
              </a:rPr>
              <a:t>, </a:t>
            </a:r>
            <a:r>
              <a:rPr lang="en-US" sz="2200" dirty="0" err="1" smtClean="0">
                <a:ln>
                  <a:solidFill>
                    <a:prstClr val="black">
                      <a:lumMod val="75000"/>
                      <a:lumOff val="25000"/>
                      <a:alpha val="10000"/>
                    </a:prstClr>
                  </a:solidFill>
                </a:ln>
                <a:solidFill>
                  <a:srgbClr val="F9CF33"/>
                </a:solidFill>
                <a:latin typeface="Georgia" panose="02040502050405020303" pitchFamily="18" charset="0"/>
              </a:rPr>
              <a:t>si</a:t>
            </a:r>
            <a:r>
              <a:rPr lang="en-US" sz="2200" b="1" dirty="0" smtClean="0">
                <a:ln>
                  <a:solidFill>
                    <a:prstClr val="black">
                      <a:lumMod val="75000"/>
                      <a:lumOff val="25000"/>
                      <a:alpha val="10000"/>
                    </a:prstClr>
                  </a:solidFill>
                </a:ln>
                <a:solidFill>
                  <a:srgbClr val="F9CF33"/>
                </a:solidFill>
                <a:latin typeface="Georgia" panose="02040502050405020303" pitchFamily="18" charset="0"/>
              </a:rPr>
              <a:t>) = </a:t>
            </a:r>
            <a:r>
              <a:rPr lang="en-US" sz="2200" dirty="0" err="1">
                <a:ln>
                  <a:solidFill>
                    <a:prstClr val="black">
                      <a:lumMod val="75000"/>
                      <a:lumOff val="25000"/>
                      <a:alpha val="10000"/>
                    </a:prstClr>
                  </a:solidFill>
                </a:ln>
                <a:solidFill>
                  <a:srgbClr val="F9CF33"/>
                </a:solidFill>
                <a:latin typeface="Georgia" panose="02040502050405020303" pitchFamily="18" charset="0"/>
              </a:rPr>
              <a:t>p0</a:t>
            </a:r>
            <a:r>
              <a:rPr lang="en-US" sz="2200" b="1" dirty="0">
                <a:ln>
                  <a:solidFill>
                    <a:prstClr val="black">
                      <a:lumMod val="75000"/>
                      <a:lumOff val="25000"/>
                      <a:alpha val="10000"/>
                    </a:prstClr>
                  </a:solidFill>
                </a:ln>
                <a:solidFill>
                  <a:srgbClr val="F9CF33"/>
                </a:solidFill>
                <a:latin typeface="Georgia" panose="02040502050405020303" pitchFamily="18" charset="0"/>
              </a:rPr>
              <a:t> * </a:t>
            </a:r>
            <a:r>
              <a:rPr lang="en-US" sz="2200" dirty="0" err="1" smtClean="0">
                <a:ln>
                  <a:solidFill>
                    <a:prstClr val="black">
                      <a:lumMod val="75000"/>
                      <a:lumOff val="25000"/>
                      <a:alpha val="10000"/>
                    </a:prstClr>
                  </a:solidFill>
                </a:ln>
                <a:solidFill>
                  <a:srgbClr val="F9CF33"/>
                </a:solidFill>
                <a:latin typeface="Georgia" panose="02040502050405020303" pitchFamily="18" charset="0"/>
              </a:rPr>
              <a:t>exp</a:t>
            </a:r>
            <a:r>
              <a:rPr lang="en-US" sz="2200" b="1" dirty="0" smtClean="0">
                <a:ln>
                  <a:solidFill>
                    <a:prstClr val="black">
                      <a:lumMod val="75000"/>
                      <a:lumOff val="25000"/>
                      <a:alpha val="10000"/>
                    </a:prstClr>
                  </a:solidFill>
                </a:ln>
                <a:solidFill>
                  <a:srgbClr val="F9CF33"/>
                </a:solidFill>
                <a:latin typeface="Georgia" panose="02040502050405020303" pitchFamily="18" charset="0"/>
              </a:rPr>
              <a:t>(- </a:t>
            </a:r>
            <a:r>
              <a:rPr lang="en-US" sz="2200" dirty="0" smtClean="0">
                <a:ln>
                  <a:solidFill>
                    <a:prstClr val="black">
                      <a:lumMod val="75000"/>
                      <a:lumOff val="25000"/>
                      <a:alpha val="10000"/>
                    </a:prstClr>
                  </a:solidFill>
                </a:ln>
                <a:solidFill>
                  <a:srgbClr val="F9CF33"/>
                </a:solidFill>
                <a:latin typeface="Georgia" panose="02040502050405020303" pitchFamily="18" charset="0"/>
              </a:rPr>
              <a:t>d</a:t>
            </a:r>
            <a:r>
              <a:rPr lang="en-US" sz="2200" b="1" dirty="0" smtClean="0">
                <a:ln>
                  <a:solidFill>
                    <a:prstClr val="black">
                      <a:lumMod val="75000"/>
                      <a:lumOff val="25000"/>
                      <a:alpha val="10000"/>
                    </a:prstClr>
                  </a:solidFill>
                </a:ln>
                <a:solidFill>
                  <a:srgbClr val="F9CF33"/>
                </a:solidFill>
                <a:latin typeface="Georgia" panose="02040502050405020303" pitchFamily="18" charset="0"/>
              </a:rPr>
              <a:t>(</a:t>
            </a:r>
            <a:r>
              <a:rPr lang="en-US" sz="2200" dirty="0" err="1" smtClean="0">
                <a:ln>
                  <a:solidFill>
                    <a:prstClr val="black">
                      <a:lumMod val="75000"/>
                      <a:lumOff val="25000"/>
                      <a:alpha val="10000"/>
                    </a:prstClr>
                  </a:solidFill>
                </a:ln>
                <a:solidFill>
                  <a:srgbClr val="F9CF33"/>
                </a:solidFill>
                <a:latin typeface="Georgia" panose="02040502050405020303" pitchFamily="18" charset="0"/>
              </a:rPr>
              <a:t>xj</a:t>
            </a:r>
            <a:r>
              <a:rPr lang="en-US" sz="2200" b="1" dirty="0" err="1" smtClean="0">
                <a:ln>
                  <a:solidFill>
                    <a:prstClr val="black">
                      <a:lumMod val="75000"/>
                      <a:lumOff val="25000"/>
                      <a:alpha val="10000"/>
                    </a:prstClr>
                  </a:solidFill>
                </a:ln>
                <a:solidFill>
                  <a:srgbClr val="F9CF33"/>
                </a:solidFill>
                <a:latin typeface="Georgia" panose="02040502050405020303" pitchFamily="18" charset="0"/>
              </a:rPr>
              <a:t>,</a:t>
            </a:r>
            <a:r>
              <a:rPr lang="en-US" sz="2200" dirty="0" err="1" smtClean="0">
                <a:ln>
                  <a:solidFill>
                    <a:prstClr val="black">
                      <a:lumMod val="75000"/>
                      <a:lumOff val="25000"/>
                      <a:alpha val="10000"/>
                    </a:prstClr>
                  </a:solidFill>
                </a:ln>
                <a:solidFill>
                  <a:srgbClr val="F9CF33"/>
                </a:solidFill>
                <a:latin typeface="Georgia" panose="02040502050405020303" pitchFamily="18" charset="0"/>
              </a:rPr>
              <a:t>si</a:t>
            </a:r>
            <a:r>
              <a:rPr lang="en-US" sz="2200" b="1" dirty="0" smtClean="0">
                <a:ln>
                  <a:solidFill>
                    <a:prstClr val="black">
                      <a:lumMod val="75000"/>
                      <a:lumOff val="25000"/>
                      <a:alpha val="10000"/>
                    </a:prstClr>
                  </a:solidFill>
                </a:ln>
                <a:solidFill>
                  <a:srgbClr val="F9CF33"/>
                </a:solidFill>
                <a:latin typeface="Georgia" panose="02040502050405020303" pitchFamily="18" charset="0"/>
              </a:rPr>
              <a:t>)² /</a:t>
            </a:r>
            <a:r>
              <a:rPr lang="el-GR" sz="2200" dirty="0" smtClean="0">
                <a:ln>
                  <a:solidFill>
                    <a:prstClr val="black">
                      <a:lumMod val="75000"/>
                      <a:lumOff val="25000"/>
                      <a:alpha val="10000"/>
                    </a:prstClr>
                  </a:solidFill>
                </a:ln>
                <a:solidFill>
                  <a:srgbClr val="F9CF33"/>
                </a:solidFill>
                <a:latin typeface="Georgia" panose="02040502050405020303" pitchFamily="18" charset="0"/>
              </a:rPr>
              <a:t>σ</a:t>
            </a:r>
            <a:r>
              <a:rPr lang="en-US" sz="2200" b="1" dirty="0" smtClean="0">
                <a:ln>
                  <a:solidFill>
                    <a:prstClr val="black">
                      <a:lumMod val="75000"/>
                      <a:lumOff val="25000"/>
                      <a:alpha val="10000"/>
                    </a:prstClr>
                  </a:solidFill>
                </a:ln>
                <a:solidFill>
                  <a:srgbClr val="F9CF33"/>
                </a:solidFill>
                <a:latin typeface="Georgia" panose="02040502050405020303" pitchFamily="18" charset="0"/>
              </a:rPr>
              <a:t>²</a:t>
            </a:r>
            <a:r>
              <a:rPr lang="en-US" sz="2200" b="1" dirty="0">
                <a:ln>
                  <a:solidFill>
                    <a:prstClr val="black">
                      <a:lumMod val="75000"/>
                      <a:lumOff val="25000"/>
                      <a:alpha val="10000"/>
                    </a:prstClr>
                  </a:solidFill>
                </a:ln>
                <a:solidFill>
                  <a:srgbClr val="F9CF33"/>
                </a:solidFill>
                <a:latin typeface="Georgia" panose="02040502050405020303" pitchFamily="18" charset="0"/>
              </a:rPr>
              <a:t>)</a:t>
            </a:r>
            <a:endParaRPr lang="en-US" sz="2200" b="1" dirty="0">
              <a:ln>
                <a:solidFill>
                  <a:prstClr val="black">
                    <a:lumMod val="75000"/>
                    <a:lumOff val="25000"/>
                    <a:alpha val="10000"/>
                  </a:prstClr>
                </a:solidFill>
              </a:ln>
              <a:solidFill>
                <a:srgbClr val="F8F8F8"/>
              </a:solidFill>
              <a:latin typeface="Georgia" panose="02040502050405020303" pitchFamily="18" charset="0"/>
            </a:endParaRPr>
          </a:p>
          <a:p>
            <a:pPr marL="36900" lvl="0">
              <a:spcBef>
                <a:spcPct val="20000"/>
              </a:spcBef>
              <a:spcAft>
                <a:spcPts val="600"/>
              </a:spcAft>
              <a:buClr>
                <a:srgbClr val="F8F8F8"/>
              </a:buClr>
              <a:buSzPct val="70000"/>
            </a:pPr>
            <a:r>
              <a:rPr lang="en-US" sz="2300" b="1" dirty="0" smtClean="0">
                <a:ln>
                  <a:solidFill>
                    <a:prstClr val="black">
                      <a:lumMod val="75000"/>
                      <a:lumOff val="25000"/>
                      <a:alpha val="10000"/>
                    </a:prstClr>
                  </a:solidFill>
                </a:ln>
                <a:solidFill>
                  <a:srgbClr val="F9CF33"/>
                </a:solidFill>
                <a:latin typeface="Calibri" panose="020F0502020204030204" pitchFamily="34" charset="0"/>
              </a:rPr>
              <a:t>x:</a:t>
            </a:r>
            <a:r>
              <a:rPr lang="en-US" sz="2300" b="1" dirty="0" smtClean="0">
                <a:ln>
                  <a:solidFill>
                    <a:prstClr val="black">
                      <a:lumMod val="75000"/>
                      <a:lumOff val="25000"/>
                      <a:alpha val="10000"/>
                    </a:prstClr>
                  </a:solidFill>
                </a:ln>
                <a:solidFill>
                  <a:srgbClr val="F8F8F8"/>
                </a:solidFill>
                <a:latin typeface="Calibri" panose="020F0502020204030204" pitchFamily="34" charset="0"/>
              </a:rPr>
              <a:t> </a:t>
            </a:r>
            <a:r>
              <a:rPr lang="en-US" sz="2300" dirty="0">
                <a:ln>
                  <a:solidFill>
                    <a:prstClr val="black">
                      <a:lumMod val="75000"/>
                      <a:lumOff val="25000"/>
                      <a:alpha val="10000"/>
                    </a:prstClr>
                  </a:solidFill>
                </a:ln>
                <a:solidFill>
                  <a:srgbClr val="F8F8F8"/>
                </a:solidFill>
                <a:latin typeface="Calibri" panose="020F0502020204030204" pitchFamily="34" charset="0"/>
              </a:rPr>
              <a:t>trap location</a:t>
            </a:r>
          </a:p>
          <a:p>
            <a:pPr marL="36900" lvl="0">
              <a:spcBef>
                <a:spcPct val="20000"/>
              </a:spcBef>
              <a:spcAft>
                <a:spcPts val="600"/>
              </a:spcAft>
              <a:buClr>
                <a:srgbClr val="F8F8F8"/>
              </a:buClr>
              <a:buSzPct val="70000"/>
            </a:pPr>
            <a:r>
              <a:rPr lang="en-US" sz="2300" b="1" dirty="0" smtClean="0">
                <a:ln>
                  <a:solidFill>
                    <a:prstClr val="black">
                      <a:lumMod val="75000"/>
                      <a:lumOff val="25000"/>
                      <a:alpha val="10000"/>
                    </a:prstClr>
                  </a:solidFill>
                </a:ln>
                <a:solidFill>
                  <a:srgbClr val="F9CF33"/>
                </a:solidFill>
                <a:latin typeface="Calibri" panose="020F0502020204030204" pitchFamily="34" charset="0"/>
              </a:rPr>
              <a:t>s:</a:t>
            </a:r>
            <a:r>
              <a:rPr lang="en-US" sz="2300" b="1" dirty="0" smtClean="0">
                <a:ln>
                  <a:solidFill>
                    <a:prstClr val="black">
                      <a:lumMod val="75000"/>
                      <a:lumOff val="25000"/>
                      <a:alpha val="10000"/>
                    </a:prstClr>
                  </a:solidFill>
                </a:ln>
                <a:solidFill>
                  <a:srgbClr val="F8F8F8"/>
                </a:solidFill>
                <a:latin typeface="Calibri" panose="020F0502020204030204" pitchFamily="34" charset="0"/>
              </a:rPr>
              <a:t> </a:t>
            </a:r>
            <a:r>
              <a:rPr lang="en-US" sz="2300" dirty="0">
                <a:ln>
                  <a:solidFill>
                    <a:prstClr val="black">
                      <a:lumMod val="75000"/>
                      <a:lumOff val="25000"/>
                      <a:alpha val="10000"/>
                    </a:prstClr>
                  </a:solidFill>
                </a:ln>
                <a:solidFill>
                  <a:srgbClr val="F8F8F8"/>
                </a:solidFill>
                <a:latin typeface="Calibri" panose="020F0502020204030204" pitchFamily="34" charset="0"/>
              </a:rPr>
              <a:t>home range center</a:t>
            </a:r>
          </a:p>
        </p:txBody>
      </p:sp>
      <p:sp>
        <p:nvSpPr>
          <p:cNvPr id="13" name="Rounded Rectangle 12"/>
          <p:cNvSpPr/>
          <p:nvPr/>
        </p:nvSpPr>
        <p:spPr>
          <a:xfrm>
            <a:off x="1766134" y="1502978"/>
            <a:ext cx="2632842" cy="209191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lvl="0">
              <a:spcBef>
                <a:spcPct val="20000"/>
              </a:spcBef>
              <a:spcAft>
                <a:spcPts val="600"/>
              </a:spcAft>
              <a:buClr>
                <a:srgbClr val="F8F8F8"/>
              </a:buClr>
              <a:buSzPct val="70000"/>
            </a:pPr>
            <a:r>
              <a:rPr lang="en-US"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Biological Model:</a:t>
            </a:r>
          </a:p>
          <a:p>
            <a:pPr marL="36900" lvl="0">
              <a:spcBef>
                <a:spcPct val="20000"/>
              </a:spcBef>
              <a:spcAft>
                <a:spcPts val="600"/>
              </a:spcAft>
              <a:buClr>
                <a:srgbClr val="F8F8F8"/>
              </a:buClr>
              <a:buSzPct val="70000"/>
            </a:pP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State-</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space</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 </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of</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 </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point</a:t>
            </a:r>
            <a:r>
              <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 </a:t>
            </a:r>
            <a:r>
              <a:rPr lang="nb-NO" sz="2400" b="1" dirty="0" err="1"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rPr>
              <a:t>process</a:t>
            </a:r>
            <a:endParaRPr lang="nb-NO" sz="2400" b="1" dirty="0" smtClean="0">
              <a:ln>
                <a:solidFill>
                  <a:prstClr val="black">
                    <a:lumMod val="75000"/>
                    <a:lumOff val="25000"/>
                    <a:alpha val="10000"/>
                  </a:prstClr>
                </a:solidFill>
              </a:ln>
              <a:solidFill>
                <a:srgbClr val="F9CF33"/>
              </a:solidFill>
              <a:effectLst>
                <a:outerShdw blurRad="38100" dist="38100" dir="2700000" algn="tl">
                  <a:srgbClr val="000000">
                    <a:alpha val="43137"/>
                  </a:srgbClr>
                </a:outerShdw>
              </a:effectLst>
              <a:latin typeface="Calibri" panose="020F0502020204030204" pitchFamily="34" charset="0"/>
            </a:endParaRPr>
          </a:p>
          <a:p>
            <a:pPr marL="36900" lvl="0">
              <a:spcBef>
                <a:spcPct val="20000"/>
              </a:spcBef>
              <a:spcAft>
                <a:spcPts val="600"/>
              </a:spcAft>
              <a:buClr>
                <a:srgbClr val="F8F8F8"/>
              </a:buClr>
              <a:buSzPct val="70000"/>
            </a:pPr>
            <a:r>
              <a:rPr lang="nb-NO" sz="2400" dirty="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s</a:t>
            </a:r>
            <a:r>
              <a:rPr lang="nb-NO" sz="2200" dirty="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i</a:t>
            </a:r>
            <a:r>
              <a:rPr lang="nb-NO" sz="2400" dirty="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 ~ </a:t>
            </a:r>
            <a:r>
              <a:rPr lang="nb-NO" sz="2400" dirty="0" err="1"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Unif</a:t>
            </a:r>
            <a:r>
              <a:rPr lang="nb-NO" sz="2400" dirty="0" smtClean="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Georgia" panose="02040502050405020303" pitchFamily="18" charset="0"/>
              </a:rPr>
              <a:t>(S)</a:t>
            </a:r>
            <a:endParaRPr lang="en-US" sz="2400" b="1" dirty="0">
              <a:ln>
                <a:solidFill>
                  <a:prstClr val="black">
                    <a:lumMod val="75000"/>
                    <a:lumOff val="25000"/>
                    <a:alpha val="10000"/>
                  </a:prstClr>
                </a:solidFill>
              </a:ln>
              <a:solidFill>
                <a:srgbClr val="F8F8F8"/>
              </a:solidFill>
              <a:effectLst>
                <a:outerShdw blurRad="38100" dist="38100" dir="2700000" algn="tl">
                  <a:srgbClr val="000000">
                    <a:alpha val="43137"/>
                  </a:srgbClr>
                </a:outerShdw>
              </a:effectLst>
              <a:latin typeface="Calibri" panose="020F0502020204030204" pitchFamily="34" charset="0"/>
            </a:endParaRPr>
          </a:p>
        </p:txBody>
      </p:sp>
      <p:cxnSp>
        <p:nvCxnSpPr>
          <p:cNvPr id="23" name="Straight Connector 22"/>
          <p:cNvCxnSpPr>
            <a:stCxn id="13" idx="3"/>
          </p:cNvCxnSpPr>
          <p:nvPr/>
        </p:nvCxnSpPr>
        <p:spPr>
          <a:xfrm>
            <a:off x="4398976" y="2548937"/>
            <a:ext cx="1360693" cy="15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0"/>
          </p:cNvCxnSpPr>
          <p:nvPr/>
        </p:nvCxnSpPr>
        <p:spPr>
          <a:xfrm flipV="1">
            <a:off x="5746927" y="2564524"/>
            <a:ext cx="12742" cy="12100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59669" y="2065275"/>
            <a:ext cx="1008994" cy="510123"/>
          </a:xfrm>
          <a:prstGeom prst="straightConnector1">
            <a:avLst/>
          </a:prstGeom>
          <a:ln w="38100" cmpd="dbl">
            <a:solidFill>
              <a:srgbClr val="FF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85526" y="3984272"/>
            <a:ext cx="721772" cy="60910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87152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815522" y="287313"/>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nb-NO" sz="3200" b="1" dirty="0">
                <a:latin typeface="Calibri" panose="020F0502020204030204" pitchFamily="34" charset="0"/>
              </a:rPr>
              <a:t>PhD Overview</a:t>
            </a:r>
          </a:p>
        </p:txBody>
      </p:sp>
      <p:cxnSp>
        <p:nvCxnSpPr>
          <p:cNvPr id="6" name="Straight Connector 5"/>
          <p:cNvCxnSpPr/>
          <p:nvPr/>
        </p:nvCxnSpPr>
        <p:spPr>
          <a:xfrm>
            <a:off x="1278467" y="215766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8804" y="3349434"/>
            <a:ext cx="1197429" cy="523220"/>
          </a:xfrm>
          <a:prstGeom prst="rect">
            <a:avLst/>
          </a:prstGeom>
          <a:noFill/>
          <a:ln>
            <a:solidFill>
              <a:schemeClr val="accent3">
                <a:lumMod val="20000"/>
                <a:lumOff val="80000"/>
              </a:schemeClr>
            </a:solidFill>
          </a:ln>
        </p:spPr>
        <p:txBody>
          <a:bodyPr wrap="square" rtlCol="0">
            <a:spAutoFit/>
          </a:bodyPr>
          <a:lstStyle/>
          <a:p>
            <a:pPr algn="ctr"/>
            <a:r>
              <a:rPr lang="nb-NO" sz="2800" b="1" dirty="0">
                <a:latin typeface="Calibri" panose="020F0502020204030204" pitchFamily="34" charset="0"/>
              </a:rPr>
              <a:t>SCR</a:t>
            </a:r>
            <a:endParaRPr lang="en-US" sz="2800" b="1" dirty="0">
              <a:latin typeface="Calibri" panose="020F0502020204030204" pitchFamily="34" charset="0"/>
            </a:endParaRPr>
          </a:p>
        </p:txBody>
      </p:sp>
      <p:cxnSp>
        <p:nvCxnSpPr>
          <p:cNvPr id="9" name="Straight Connector 8"/>
          <p:cNvCxnSpPr>
            <a:endCxn id="7" idx="1"/>
          </p:cNvCxnSpPr>
          <p:nvPr/>
        </p:nvCxnSpPr>
        <p:spPr>
          <a:xfrm>
            <a:off x="1147620" y="2389181"/>
            <a:ext cx="681184" cy="1221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7" idx="0"/>
            <a:endCxn id="7" idx="1"/>
          </p:cNvCxnSpPr>
          <p:nvPr/>
        </p:nvCxnSpPr>
        <p:spPr>
          <a:xfrm flipV="1">
            <a:off x="786471" y="3611044"/>
            <a:ext cx="1042333" cy="960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37119" y="3560726"/>
            <a:ext cx="35378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8959" y="2981764"/>
            <a:ext cx="3033138" cy="461665"/>
          </a:xfrm>
          <a:prstGeom prst="rect">
            <a:avLst/>
          </a:prstGeom>
          <a:noFill/>
        </p:spPr>
        <p:txBody>
          <a:bodyPr wrap="none" rtlCol="0">
            <a:spAutoFit/>
          </a:bodyPr>
          <a:lstStyle/>
          <a:p>
            <a:r>
              <a:rPr lang="nb-NO" sz="2400" b="1" dirty="0" err="1">
                <a:latin typeface="Calibri" panose="020F0502020204030204" pitchFamily="34" charset="0"/>
              </a:rPr>
              <a:t>Hierarchical</a:t>
            </a:r>
            <a:r>
              <a:rPr lang="nb-NO" sz="2400" b="1" dirty="0">
                <a:latin typeface="Calibri" panose="020F0502020204030204" pitchFamily="34" charset="0"/>
              </a:rPr>
              <a:t> </a:t>
            </a:r>
            <a:r>
              <a:rPr lang="nb-NO" sz="2400" b="1" dirty="0" err="1">
                <a:latin typeface="Calibri" panose="020F0502020204030204" pitchFamily="34" charset="0"/>
              </a:rPr>
              <a:t>modelling</a:t>
            </a:r>
            <a:endParaRPr lang="nb-NO" sz="2400" b="1" dirty="0">
              <a:latin typeface="Calibri" panose="020F0502020204030204" pitchFamily="34" charset="0"/>
            </a:endParaRPr>
          </a:p>
        </p:txBody>
      </p:sp>
      <p:sp>
        <p:nvSpPr>
          <p:cNvPr id="18" name="TextBox 17"/>
          <p:cNvSpPr txBox="1"/>
          <p:nvPr/>
        </p:nvSpPr>
        <p:spPr>
          <a:xfrm>
            <a:off x="3227800" y="3661476"/>
            <a:ext cx="2835456" cy="461665"/>
          </a:xfrm>
          <a:prstGeom prst="rect">
            <a:avLst/>
          </a:prstGeom>
          <a:noFill/>
        </p:spPr>
        <p:txBody>
          <a:bodyPr wrap="none" rtlCol="0">
            <a:spAutoFit/>
          </a:bodyPr>
          <a:lstStyle/>
          <a:p>
            <a:r>
              <a:rPr lang="nb-NO" sz="2400" b="1" dirty="0" err="1">
                <a:latin typeface="Calibri" panose="020F0502020204030204" pitchFamily="34" charset="0"/>
              </a:rPr>
              <a:t>Bayesian</a:t>
            </a:r>
            <a:r>
              <a:rPr lang="nb-NO" sz="2400" b="1" dirty="0">
                <a:latin typeface="Calibri" panose="020F0502020204030204" pitchFamily="34" charset="0"/>
              </a:rPr>
              <a:t> Framework</a:t>
            </a:r>
            <a:endParaRPr lang="en-US" sz="2400" b="1" dirty="0">
              <a:latin typeface="Calibri" panose="020F0502020204030204" pitchFamily="34" charset="0"/>
            </a:endParaRPr>
          </a:p>
        </p:txBody>
      </p:sp>
      <p:sp>
        <p:nvSpPr>
          <p:cNvPr id="29" name="Rounded Rectangle 28"/>
          <p:cNvSpPr/>
          <p:nvPr/>
        </p:nvSpPr>
        <p:spPr>
          <a:xfrm>
            <a:off x="8436427" y="348347"/>
            <a:ext cx="3102428" cy="1110343"/>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P</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OPULATION</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S</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IZE</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0" name="Rounded Rectangle 29"/>
          <p:cNvSpPr/>
          <p:nvPr/>
        </p:nvSpPr>
        <p:spPr>
          <a:xfrm>
            <a:off x="8479971" y="1562263"/>
            <a:ext cx="3102428" cy="1061193"/>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a:solidFill>
                  <a:schemeClr val="bg1"/>
                </a:solidFill>
                <a:effectLst>
                  <a:outerShdw blurRad="38100" dist="38100" dir="2700000" algn="tl">
                    <a:srgbClr val="000000">
                      <a:alpha val="43137"/>
                    </a:srgbClr>
                  </a:outerShdw>
                </a:effectLst>
                <a:latin typeface="Calibri" panose="020F0502020204030204" pitchFamily="34" charset="0"/>
              </a:rPr>
              <a:t>H</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OME</a:t>
            </a:r>
            <a:r>
              <a:rPr lang="nb-NO" sz="24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a:solidFill>
                  <a:schemeClr val="bg1"/>
                </a:solidFill>
                <a:effectLst>
                  <a:outerShdw blurRad="38100" dist="38100" dir="2700000" algn="tl">
                    <a:srgbClr val="000000">
                      <a:alpha val="43137"/>
                    </a:srgbClr>
                  </a:outerShdw>
                </a:effectLst>
                <a:latin typeface="Calibri" panose="020F0502020204030204" pitchFamily="34" charset="0"/>
              </a:rPr>
              <a:t>R</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ANGE</a:t>
            </a:r>
            <a:r>
              <a:rPr lang="nb-NO" sz="24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S</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IZE</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1" name="Rounded Rectangle 30"/>
          <p:cNvSpPr/>
          <p:nvPr/>
        </p:nvSpPr>
        <p:spPr>
          <a:xfrm>
            <a:off x="8479970" y="2735881"/>
            <a:ext cx="3102429" cy="1061193"/>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M</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OVEMENT</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P</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ATTERNS</a:t>
            </a:r>
            <a:r>
              <a:rPr lang="nb-NO" sz="2400" dirty="0">
                <a:solidFill>
                  <a:schemeClr val="bg1"/>
                </a:solidFill>
                <a:effectLst>
                  <a:outerShdw blurRad="38100" dist="38100" dir="2700000" algn="tl">
                    <a:srgbClr val="000000">
                      <a:alpha val="43137"/>
                    </a:srgbClr>
                  </a:outerShdw>
                </a:effectLst>
                <a:latin typeface="Calibri" panose="020F0502020204030204" pitchFamily="34" charset="0"/>
              </a:rPr>
              <a:t> </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2" name="Rounded Rectangle 31"/>
          <p:cNvSpPr/>
          <p:nvPr/>
        </p:nvSpPr>
        <p:spPr>
          <a:xfrm>
            <a:off x="8490856" y="3960836"/>
            <a:ext cx="3102429" cy="1061193"/>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a:solidFill>
                  <a:schemeClr val="bg1"/>
                </a:solidFill>
                <a:effectLst>
                  <a:outerShdw blurRad="38100" dist="38100" dir="2700000" algn="tl">
                    <a:srgbClr val="000000">
                      <a:alpha val="43137"/>
                    </a:srgbClr>
                  </a:outerShdw>
                </a:effectLst>
                <a:latin typeface="Calibri" panose="020F0502020204030204" pitchFamily="34" charset="0"/>
              </a:rPr>
              <a:t>I</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NTER-</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SPECIFIC</a:t>
            </a:r>
            <a:r>
              <a:rPr lang="nb-NO" sz="24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I</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NTERACTION</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3" name="Rounded Rectangle 32"/>
          <p:cNvSpPr/>
          <p:nvPr/>
        </p:nvSpPr>
        <p:spPr>
          <a:xfrm>
            <a:off x="8490856" y="5184334"/>
            <a:ext cx="3102428" cy="1455949"/>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P</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ATTERNS</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OF</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I</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NDIVIDUALS</a:t>
            </a:r>
            <a:r>
              <a:rPr lang="nb-NO" sz="2200" dirty="0">
                <a:solidFill>
                  <a:schemeClr val="bg1"/>
                </a:solidFill>
                <a:effectLst>
                  <a:outerShdw blurRad="38100" dist="38100" dir="2700000" algn="tl">
                    <a:srgbClr val="000000">
                      <a:alpha val="43137"/>
                    </a:srgbClr>
                  </a:outerShdw>
                </a:effectLst>
                <a:latin typeface="Calibri" panose="020F0502020204030204" pitchFamily="34" charset="0"/>
              </a:rPr>
              <a:t>’ </a:t>
            </a:r>
            <a:r>
              <a:rPr lang="nb-NO" sz="2600" dirty="0" err="1">
                <a:solidFill>
                  <a:schemeClr val="bg1"/>
                </a:solidFill>
                <a:effectLst>
                  <a:outerShdw blurRad="38100" dist="38100" dir="2700000" algn="tl">
                    <a:srgbClr val="000000">
                      <a:alpha val="43137"/>
                    </a:srgbClr>
                  </a:outerShdw>
                </a:effectLst>
                <a:latin typeface="Calibri" panose="020F0502020204030204" pitchFamily="34" charset="0"/>
              </a:rPr>
              <a:t>D</a:t>
            </a:r>
            <a:r>
              <a:rPr lang="nb-NO" sz="2200" dirty="0" err="1">
                <a:solidFill>
                  <a:schemeClr val="bg1"/>
                </a:solidFill>
                <a:effectLst>
                  <a:outerShdw blurRad="38100" dist="38100" dir="2700000" algn="tl">
                    <a:srgbClr val="000000">
                      <a:alpha val="43137"/>
                    </a:srgbClr>
                  </a:outerShdw>
                </a:effectLst>
                <a:latin typeface="Calibri" panose="020F0502020204030204" pitchFamily="34" charset="0"/>
              </a:rPr>
              <a:t>ISAPPEARANCE</a:t>
            </a:r>
            <a:endParaRPr lang="en-US" sz="2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cxnSp>
        <p:nvCxnSpPr>
          <p:cNvPr id="36" name="Straight Connector 35"/>
          <p:cNvCxnSpPr>
            <a:endCxn id="29" idx="1"/>
          </p:cNvCxnSpPr>
          <p:nvPr/>
        </p:nvCxnSpPr>
        <p:spPr>
          <a:xfrm flipV="1">
            <a:off x="6574976" y="903519"/>
            <a:ext cx="1861451" cy="2636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0" idx="1"/>
          </p:cNvCxnSpPr>
          <p:nvPr/>
        </p:nvCxnSpPr>
        <p:spPr>
          <a:xfrm flipV="1">
            <a:off x="6574976" y="2092860"/>
            <a:ext cx="1904995" cy="1483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520547" y="3342679"/>
            <a:ext cx="1894108" cy="23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31433" y="3539905"/>
            <a:ext cx="1904994" cy="1012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96747" y="3560726"/>
            <a:ext cx="1904994" cy="2357576"/>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Content Placeholder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734" t="5937" r="14696" b="4724"/>
          <a:stretch/>
        </p:blipFill>
        <p:spPr>
          <a:xfrm>
            <a:off x="425321" y="4571609"/>
            <a:ext cx="722299" cy="914400"/>
          </a:xfrm>
          <a:prstGeom prst="rect">
            <a:avLst/>
          </a:prstGeom>
          <a:solidFill>
            <a:schemeClr val="accent4">
              <a:lumMod val="40000"/>
              <a:lumOff val="60000"/>
            </a:schemeClr>
          </a:solidFill>
          <a:ln>
            <a:solidFill>
              <a:schemeClr val="tx2"/>
            </a:solidFill>
          </a:ln>
          <a:effectLst>
            <a:outerShdw blurRad="25400" dir="17880000">
              <a:srgbClr val="000000">
                <a:alpha val="46000"/>
              </a:srgbClr>
            </a:outerShdw>
          </a:effectLst>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rot="20674915">
            <a:off x="551949" y="1394380"/>
            <a:ext cx="393312" cy="1005840"/>
          </a:xfrm>
          <a:prstGeom prst="rect">
            <a:avLst/>
          </a:prstGeom>
        </p:spPr>
      </p:pic>
    </p:spTree>
    <p:extLst>
      <p:ext uri="{BB962C8B-B14F-4D97-AF65-F5344CB8AC3E}">
        <p14:creationId xmlns:p14="http://schemas.microsoft.com/office/powerpoint/2010/main" val="3427718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Content Placeholder 3"/>
          <p:cNvPicPr>
            <a:picLocks noChangeAspect="1"/>
          </p:cNvPicPr>
          <p:nvPr/>
        </p:nvPicPr>
        <p:blipFill>
          <a:blip r:embed="rId4">
            <a:duotone>
              <a:prstClr val="black"/>
              <a:schemeClr val="accent1">
                <a:tint val="45000"/>
                <a:satMod val="400000"/>
              </a:schemeClr>
            </a:duotone>
          </a:blip>
          <a:stretch>
            <a:fillRect/>
          </a:stretch>
        </p:blipFill>
        <p:spPr>
          <a:xfrm>
            <a:off x="9288880" y="120210"/>
            <a:ext cx="2859578" cy="2144684"/>
          </a:xfrm>
          <a:prstGeom prst="rect">
            <a:avLst/>
          </a:prstGeom>
          <a:ln>
            <a:solidFill>
              <a:schemeClr val="accent1"/>
            </a:solidFill>
          </a:ln>
          <a:effectLst>
            <a:outerShdw blurRad="25400" dir="17880000">
              <a:srgbClr val="000000">
                <a:alpha val="46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8204" y="2394852"/>
            <a:ext cx="2834640" cy="2125980"/>
          </a:xfrm>
          <a:prstGeom prst="rect">
            <a:avLst/>
          </a:prstGeom>
          <a:ln>
            <a:solidFill>
              <a:schemeClr val="accent1"/>
            </a:solidFill>
          </a:ln>
        </p:spPr>
      </p:pic>
      <p:pic>
        <p:nvPicPr>
          <p:cNvPr id="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12718" y="4646547"/>
            <a:ext cx="2804161" cy="210312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16991" y="1331933"/>
            <a:ext cx="3662972" cy="2743200"/>
          </a:xfrm>
          <a:prstGeom prst="roundRect">
            <a:avLst>
              <a:gd name="adj" fmla="val 16667"/>
            </a:avLst>
          </a:prstGeom>
          <a:ln>
            <a:noFill/>
          </a:ln>
          <a:effectLst>
            <a:outerShdw blurRad="774700" dist="38100" dir="7800000" algn="tl" rotWithShape="0">
              <a:srgbClr val="000000">
                <a:alpha val="89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1603332" y="4461351"/>
            <a:ext cx="5661764" cy="1916483"/>
          </a:xfrm>
          <a:prstGeom prst="roundRect">
            <a:avLst/>
          </a:prstGeom>
          <a:solidFill>
            <a:schemeClr val="bg1"/>
          </a:solidFill>
          <a:ln>
            <a:noFill/>
          </a:ln>
          <a:effectLst>
            <a:outerShdw blurRad="393700" dist="50800" dir="5400000" algn="ctr" rotWithShape="0">
              <a:schemeClr val="bg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b-NO" sz="3500" b="1" dirty="0">
                <a:solidFill>
                  <a:prstClr val="white"/>
                </a:solidFill>
                <a:latin typeface="Calibri" panose="020F0502020204030204" pitchFamily="34" charset="0"/>
              </a:rPr>
              <a:t>1.</a:t>
            </a:r>
            <a:r>
              <a:rPr lang="nb-NO" sz="2800" dirty="0">
                <a:solidFill>
                  <a:prstClr val="white"/>
                </a:solidFill>
              </a:rPr>
              <a:t> </a:t>
            </a:r>
            <a:r>
              <a:rPr lang="nb-NO" sz="2800" b="1" dirty="0" err="1">
                <a:solidFill>
                  <a:prstClr val="white"/>
                </a:solidFill>
                <a:latin typeface="Calibri" panose="020F0502020204030204" pitchFamily="34" charset="0"/>
              </a:rPr>
              <a:t>Incorporating</a:t>
            </a:r>
            <a:r>
              <a:rPr lang="nb-NO" sz="2800" b="1" dirty="0">
                <a:solidFill>
                  <a:prstClr val="white"/>
                </a:solidFill>
                <a:latin typeface="Calibri" panose="020F0502020204030204" pitchFamily="34" charset="0"/>
              </a:rPr>
              <a:t> multiple </a:t>
            </a:r>
            <a:r>
              <a:rPr lang="nb-NO" sz="2800" b="1" dirty="0" err="1">
                <a:solidFill>
                  <a:prstClr val="white"/>
                </a:solidFill>
                <a:latin typeface="Calibri" panose="020F0502020204030204" pitchFamily="34" charset="0"/>
              </a:rPr>
              <a:t>sources</a:t>
            </a:r>
            <a:r>
              <a:rPr lang="nb-NO" sz="2800" b="1" dirty="0">
                <a:solidFill>
                  <a:prstClr val="white"/>
                </a:solidFill>
                <a:latin typeface="Calibri" panose="020F0502020204030204" pitchFamily="34" charset="0"/>
              </a:rPr>
              <a:t> </a:t>
            </a:r>
            <a:r>
              <a:rPr lang="nb-NO" sz="2800" b="1" dirty="0" err="1" smtClean="0">
                <a:solidFill>
                  <a:prstClr val="white"/>
                </a:solidFill>
                <a:latin typeface="Calibri" panose="020F0502020204030204" pitchFamily="34" charset="0"/>
              </a:rPr>
              <a:t>of</a:t>
            </a:r>
            <a:r>
              <a:rPr lang="nb-NO" sz="2800" b="1" dirty="0" smtClean="0">
                <a:solidFill>
                  <a:prstClr val="white"/>
                </a:solidFill>
                <a:latin typeface="Calibri" panose="020F0502020204030204" pitchFamily="34" charset="0"/>
              </a:rPr>
              <a:t> data </a:t>
            </a:r>
            <a:r>
              <a:rPr lang="nb-NO" sz="2800" b="1" dirty="0" err="1">
                <a:solidFill>
                  <a:prstClr val="white"/>
                </a:solidFill>
                <a:latin typeface="Calibri" panose="020F0502020204030204" pitchFamily="34" charset="0"/>
              </a:rPr>
              <a:t>with</a:t>
            </a:r>
            <a:r>
              <a:rPr lang="nb-NO" sz="2800" b="1" dirty="0">
                <a:solidFill>
                  <a:prstClr val="white"/>
                </a:solidFill>
                <a:latin typeface="Calibri" panose="020F0502020204030204" pitchFamily="34" charset="0"/>
              </a:rPr>
              <a:t> different </a:t>
            </a:r>
            <a:r>
              <a:rPr lang="nb-NO" sz="2800" b="1" dirty="0" err="1">
                <a:solidFill>
                  <a:prstClr val="white"/>
                </a:solidFill>
                <a:latin typeface="Calibri" panose="020F0502020204030204" pitchFamily="34" charset="0"/>
              </a:rPr>
              <a:t>levels</a:t>
            </a:r>
            <a:r>
              <a:rPr lang="nb-NO" sz="2800" b="1" dirty="0">
                <a:solidFill>
                  <a:prstClr val="white"/>
                </a:solidFill>
                <a:latin typeface="Calibri" panose="020F0502020204030204" pitchFamily="34" charset="0"/>
              </a:rPr>
              <a:t> </a:t>
            </a:r>
            <a:r>
              <a:rPr lang="nb-NO" sz="2800" b="1" dirty="0" err="1">
                <a:solidFill>
                  <a:prstClr val="white"/>
                </a:solidFill>
                <a:latin typeface="Calibri" panose="020F0502020204030204" pitchFamily="34" charset="0"/>
              </a:rPr>
              <a:t>of</a:t>
            </a:r>
            <a:r>
              <a:rPr lang="nb-NO" sz="2800" b="1" dirty="0">
                <a:solidFill>
                  <a:prstClr val="white"/>
                </a:solidFill>
                <a:latin typeface="Calibri" panose="020F0502020204030204" pitchFamily="34" charset="0"/>
              </a:rPr>
              <a:t> info.</a:t>
            </a:r>
          </a:p>
        </p:txBody>
      </p:sp>
    </p:spTree>
    <p:extLst>
      <p:ext uri="{BB962C8B-B14F-4D97-AF65-F5344CB8AC3E}">
        <p14:creationId xmlns:p14="http://schemas.microsoft.com/office/powerpoint/2010/main" val="26981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5503</TotalTime>
  <Words>1326</Words>
  <Application>Microsoft Office PowerPoint</Application>
  <PresentationFormat>Widescreen</PresentationFormat>
  <Paragraphs>112</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Calisto MT</vt:lpstr>
      <vt:lpstr>Cambria</vt:lpstr>
      <vt:lpstr>Georgia</vt:lpstr>
      <vt:lpstr>Helvetica</vt:lpstr>
      <vt:lpstr>Trebuchet MS</vt:lpstr>
      <vt:lpstr>Tw Cen MT</vt:lpstr>
      <vt:lpstr>Wingdings</vt:lpstr>
      <vt:lpstr>Wingdings 2</vt:lpstr>
      <vt:lpstr>Slate</vt:lpstr>
      <vt:lpstr> Revealing anthropogenic impacts on carnivore guilds using non-invasive monitoring: a PhD Plan  Mahdieh Tourani</vt:lpstr>
      <vt:lpstr>FLOW</vt:lpstr>
      <vt:lpstr>Modern Technology Helps Ecology: Non-invasive data, Hierarchical models</vt:lpstr>
      <vt:lpstr>Modern Technology Helps Ecology: Non-invasive data, Hierarchical models</vt:lpstr>
      <vt:lpstr>PowerPoint Presentation</vt:lpstr>
      <vt:lpstr>PowerPoint Presentation</vt:lpstr>
      <vt:lpstr>SCR: A Hierarchical CR</vt:lpstr>
      <vt:lpstr>PowerPoint Presentation</vt:lpstr>
      <vt:lpstr>PowerPoint Presentation</vt:lpstr>
      <vt:lpstr>2. Home range size and geometry</vt:lpstr>
      <vt:lpstr>3. Effects of natural vs anthropogenic barriers to movement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 PhD Project</dc:title>
  <dc:creator>Mahdieh Tourani</dc:creator>
  <cp:lastModifiedBy>Mahdieh Tourani</cp:lastModifiedBy>
  <cp:revision>452</cp:revision>
  <dcterms:created xsi:type="dcterms:W3CDTF">2017-02-15T14:28:29Z</dcterms:created>
  <dcterms:modified xsi:type="dcterms:W3CDTF">2017-08-07T11:13:49Z</dcterms:modified>
</cp:coreProperties>
</file>