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67" r:id="rId5"/>
    <p:sldId id="258" r:id="rId6"/>
    <p:sldId id="257" r:id="rId7"/>
    <p:sldId id="259" r:id="rId8"/>
    <p:sldId id="268" r:id="rId9"/>
    <p:sldId id="261" r:id="rId10"/>
    <p:sldId id="262" r:id="rId11"/>
    <p:sldId id="260" r:id="rId12"/>
    <p:sldId id="270" r:id="rId13"/>
    <p:sldId id="271" r:id="rId14"/>
    <p:sldId id="263" r:id="rId15"/>
    <p:sldId id="264" r:id="rId16"/>
    <p:sldId id="265" r:id="rId17"/>
    <p:sldId id="269" r:id="rId18"/>
  </p:sldIdLst>
  <p:sldSz cx="9906000" cy="6858000" type="A4"/>
  <p:notesSz cx="6858000" cy="9144000"/>
  <p:custDataLst>
    <p:tags r:id="rId20"/>
  </p:custDataLst>
  <p:defaultTextStyle>
    <a:defPPr>
      <a:defRPr lang="nb-NO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0" autoAdjust="0"/>
  </p:normalViewPr>
  <p:slideViewPr>
    <p:cSldViewPr>
      <p:cViewPr varScale="1">
        <p:scale>
          <a:sx n="73" d="100"/>
          <a:sy n="73" d="100"/>
        </p:scale>
        <p:origin x="-1541" y="-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129379921259842"/>
          <c:y val="6.5585875984251973E-2"/>
          <c:w val="0.52762762467191604"/>
          <c:h val="0.8253464566929134"/>
        </c:manualLayout>
      </c:layout>
      <c:areaChart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Dairy cattle</c:v>
                </c:pt>
              </c:strCache>
            </c:strRef>
          </c:tx>
          <c:spPr>
            <a:solidFill>
              <a:srgbClr val="B98BE7"/>
            </a:solidFill>
          </c:spPr>
          <c:cat>
            <c:numRef>
              <c:f>'Ark1'!$A$2:$A$5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</c:numCache>
            </c:numRef>
          </c:cat>
          <c:val>
            <c:numRef>
              <c:f>'Ark1'!$B$2:$B$5</c:f>
              <c:numCache>
                <c:formatCode>#,##0</c:formatCode>
                <c:ptCount val="4"/>
                <c:pt idx="0">
                  <c:v>318114</c:v>
                </c:pt>
                <c:pt idx="1">
                  <c:v>271540</c:v>
                </c:pt>
                <c:pt idx="2">
                  <c:v>244880</c:v>
                </c:pt>
                <c:pt idx="3">
                  <c:v>227371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Beef cattle</c:v>
                </c:pt>
              </c:strCache>
            </c:strRef>
          </c:tx>
          <c:spPr>
            <a:solidFill>
              <a:srgbClr val="FF3399"/>
            </a:solidFill>
          </c:spPr>
          <c:cat>
            <c:numRef>
              <c:f>'Ark1'!$A$2:$A$5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</c:numCache>
            </c:numRef>
          </c:cat>
          <c:val>
            <c:numRef>
              <c:f>'Ark1'!$C$2:$C$5</c:f>
              <c:numCache>
                <c:formatCode>#,##0</c:formatCode>
                <c:ptCount val="4"/>
                <c:pt idx="0">
                  <c:v>33715</c:v>
                </c:pt>
                <c:pt idx="1">
                  <c:v>50086</c:v>
                </c:pt>
                <c:pt idx="2">
                  <c:v>61260</c:v>
                </c:pt>
                <c:pt idx="3">
                  <c:v>75633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829632"/>
        <c:axId val="79843712"/>
      </c:areaChart>
      <c:catAx>
        <c:axId val="798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843712"/>
        <c:crosses val="autoZero"/>
        <c:auto val="1"/>
        <c:lblAlgn val="ctr"/>
        <c:lblOffset val="100"/>
        <c:noMultiLvlLbl val="0"/>
      </c:catAx>
      <c:valAx>
        <c:axId val="798437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9829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889748637189577"/>
          <c:y val="0.44764000984251967"/>
          <c:w val="0.27613446396123559"/>
          <c:h val="0.142219980314960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June</a:t>
            </a:r>
            <a:endParaRPr lang="en-US" dirty="0"/>
          </a:p>
        </c:rich>
      </c:tx>
      <c:layout>
        <c:manualLayout>
          <c:xMode val="edge"/>
          <c:yMode val="edge"/>
          <c:x val="0.8410754504504504"/>
          <c:y val="3.2407407407407406E-2"/>
        </c:manualLayout>
      </c:layout>
      <c:overlay val="1"/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'Ark1'!$C$33</c:f>
              <c:strCache>
                <c:ptCount val="1"/>
                <c:pt idx="0">
                  <c:v>Grazing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'Ark1'!$B$34:$B$57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'Ark1'!$C$35:$C$57</c:f>
              <c:numCache>
                <c:formatCode>General</c:formatCode>
                <c:ptCount val="23"/>
                <c:pt idx="0">
                  <c:v>370</c:v>
                </c:pt>
                <c:pt idx="1">
                  <c:v>330</c:v>
                </c:pt>
                <c:pt idx="2">
                  <c:v>464</c:v>
                </c:pt>
                <c:pt idx="3">
                  <c:v>914</c:v>
                </c:pt>
                <c:pt idx="4">
                  <c:v>1965</c:v>
                </c:pt>
                <c:pt idx="5">
                  <c:v>2262</c:v>
                </c:pt>
                <c:pt idx="6">
                  <c:v>1799</c:v>
                </c:pt>
                <c:pt idx="7">
                  <c:v>1345</c:v>
                </c:pt>
                <c:pt idx="8">
                  <c:v>1801</c:v>
                </c:pt>
                <c:pt idx="9">
                  <c:v>2203</c:v>
                </c:pt>
                <c:pt idx="10">
                  <c:v>2115</c:v>
                </c:pt>
                <c:pt idx="11">
                  <c:v>2066</c:v>
                </c:pt>
                <c:pt idx="12">
                  <c:v>2011</c:v>
                </c:pt>
                <c:pt idx="13">
                  <c:v>2344</c:v>
                </c:pt>
                <c:pt idx="14">
                  <c:v>2211</c:v>
                </c:pt>
                <c:pt idx="15">
                  <c:v>2194</c:v>
                </c:pt>
                <c:pt idx="16">
                  <c:v>2445</c:v>
                </c:pt>
                <c:pt idx="17">
                  <c:v>2987</c:v>
                </c:pt>
                <c:pt idx="18">
                  <c:v>3445</c:v>
                </c:pt>
                <c:pt idx="19">
                  <c:v>3617</c:v>
                </c:pt>
                <c:pt idx="20">
                  <c:v>3058</c:v>
                </c:pt>
                <c:pt idx="21">
                  <c:v>1750</c:v>
                </c:pt>
                <c:pt idx="22">
                  <c:v>571</c:v>
                </c:pt>
              </c:numCache>
            </c:numRef>
          </c:val>
        </c:ser>
        <c:ser>
          <c:idx val="1"/>
          <c:order val="1"/>
          <c:tx>
            <c:strRef>
              <c:f>'Ark1'!$D$33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'Ark1'!$B$34:$B$57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'Ark1'!$D$35:$D$57</c:f>
              <c:numCache>
                <c:formatCode>General</c:formatCode>
                <c:ptCount val="23"/>
                <c:pt idx="0">
                  <c:v>4753</c:v>
                </c:pt>
                <c:pt idx="1">
                  <c:v>4792</c:v>
                </c:pt>
                <c:pt idx="2">
                  <c:v>4663</c:v>
                </c:pt>
                <c:pt idx="3">
                  <c:v>4190</c:v>
                </c:pt>
                <c:pt idx="4">
                  <c:v>2915</c:v>
                </c:pt>
                <c:pt idx="5">
                  <c:v>2577</c:v>
                </c:pt>
                <c:pt idx="6">
                  <c:v>3171</c:v>
                </c:pt>
                <c:pt idx="7">
                  <c:v>3631</c:v>
                </c:pt>
                <c:pt idx="8">
                  <c:v>3113</c:v>
                </c:pt>
                <c:pt idx="9">
                  <c:v>2704</c:v>
                </c:pt>
                <c:pt idx="10">
                  <c:v>2666</c:v>
                </c:pt>
                <c:pt idx="11">
                  <c:v>2759</c:v>
                </c:pt>
                <c:pt idx="12">
                  <c:v>3007</c:v>
                </c:pt>
                <c:pt idx="13">
                  <c:v>2644</c:v>
                </c:pt>
                <c:pt idx="14">
                  <c:v>2881</c:v>
                </c:pt>
                <c:pt idx="15">
                  <c:v>2854</c:v>
                </c:pt>
                <c:pt idx="16">
                  <c:v>2644</c:v>
                </c:pt>
                <c:pt idx="17">
                  <c:v>2086</c:v>
                </c:pt>
                <c:pt idx="18">
                  <c:v>1411</c:v>
                </c:pt>
                <c:pt idx="19">
                  <c:v>1182</c:v>
                </c:pt>
                <c:pt idx="20">
                  <c:v>1674</c:v>
                </c:pt>
                <c:pt idx="21">
                  <c:v>3337</c:v>
                </c:pt>
                <c:pt idx="22">
                  <c:v>4754</c:v>
                </c:pt>
              </c:numCache>
            </c:numRef>
          </c:val>
        </c:ser>
        <c:ser>
          <c:idx val="2"/>
          <c:order val="2"/>
          <c:tx>
            <c:strRef>
              <c:f>'Ark1'!$E$33</c:f>
              <c:strCache>
                <c:ptCount val="1"/>
                <c:pt idx="0">
                  <c:v>Walking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'Ark1'!$B$34:$B$57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'Ark1'!$E$35:$E$57</c:f>
              <c:numCache>
                <c:formatCode>General</c:formatCode>
                <c:ptCount val="23"/>
                <c:pt idx="0">
                  <c:v>39</c:v>
                </c:pt>
                <c:pt idx="1">
                  <c:v>44</c:v>
                </c:pt>
                <c:pt idx="2">
                  <c:v>32</c:v>
                </c:pt>
                <c:pt idx="3">
                  <c:v>64</c:v>
                </c:pt>
                <c:pt idx="4">
                  <c:v>282</c:v>
                </c:pt>
                <c:pt idx="5">
                  <c:v>319</c:v>
                </c:pt>
                <c:pt idx="6">
                  <c:v>199</c:v>
                </c:pt>
                <c:pt idx="7">
                  <c:v>190</c:v>
                </c:pt>
                <c:pt idx="8">
                  <c:v>249</c:v>
                </c:pt>
                <c:pt idx="9">
                  <c:v>229</c:v>
                </c:pt>
                <c:pt idx="10">
                  <c:v>357</c:v>
                </c:pt>
                <c:pt idx="11">
                  <c:v>348</c:v>
                </c:pt>
                <c:pt idx="12">
                  <c:v>208</c:v>
                </c:pt>
                <c:pt idx="13">
                  <c:v>277</c:v>
                </c:pt>
                <c:pt idx="14">
                  <c:v>194</c:v>
                </c:pt>
                <c:pt idx="15">
                  <c:v>277</c:v>
                </c:pt>
                <c:pt idx="16">
                  <c:v>262</c:v>
                </c:pt>
                <c:pt idx="17">
                  <c:v>280</c:v>
                </c:pt>
                <c:pt idx="18">
                  <c:v>485</c:v>
                </c:pt>
                <c:pt idx="19">
                  <c:v>561</c:v>
                </c:pt>
                <c:pt idx="20">
                  <c:v>622</c:v>
                </c:pt>
                <c:pt idx="21">
                  <c:v>278</c:v>
                </c:pt>
                <c:pt idx="2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36224"/>
        <c:axId val="118838400"/>
      </c:areaChart>
      <c:catAx>
        <c:axId val="118836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Hour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838400"/>
        <c:crosses val="autoZero"/>
        <c:auto val="1"/>
        <c:lblAlgn val="ctr"/>
        <c:lblOffset val="100"/>
        <c:noMultiLvlLbl val="0"/>
      </c:catAx>
      <c:valAx>
        <c:axId val="118838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8836224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September</a:t>
            </a:r>
          </a:p>
        </c:rich>
      </c:tx>
      <c:layout>
        <c:manualLayout>
          <c:xMode val="edge"/>
          <c:yMode val="edge"/>
          <c:x val="0.8410754504504504"/>
          <c:y val="3.2407407407407406E-2"/>
        </c:manualLayout>
      </c:layout>
      <c:overlay val="1"/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'Ark1'!$L$33</c:f>
              <c:strCache>
                <c:ptCount val="1"/>
                <c:pt idx="0">
                  <c:v>Grazing</c:v>
                </c:pt>
              </c:strCache>
            </c:strRef>
          </c:tx>
          <c:spPr>
            <a:solidFill>
              <a:srgbClr val="92D050"/>
            </a:solidFill>
          </c:spPr>
          <c:val>
            <c:numRef>
              <c:f>'Ark1'!$L$34:$L$57</c:f>
              <c:numCache>
                <c:formatCode>General</c:formatCode>
                <c:ptCount val="24"/>
                <c:pt idx="0">
                  <c:v>145</c:v>
                </c:pt>
                <c:pt idx="1">
                  <c:v>141</c:v>
                </c:pt>
                <c:pt idx="2">
                  <c:v>67</c:v>
                </c:pt>
                <c:pt idx="3">
                  <c:v>40</c:v>
                </c:pt>
                <c:pt idx="4">
                  <c:v>17</c:v>
                </c:pt>
                <c:pt idx="5">
                  <c:v>132</c:v>
                </c:pt>
                <c:pt idx="6">
                  <c:v>824</c:v>
                </c:pt>
                <c:pt idx="7">
                  <c:v>1116</c:v>
                </c:pt>
                <c:pt idx="8">
                  <c:v>980</c:v>
                </c:pt>
                <c:pt idx="9">
                  <c:v>724</c:v>
                </c:pt>
                <c:pt idx="10">
                  <c:v>493</c:v>
                </c:pt>
                <c:pt idx="11">
                  <c:v>403</c:v>
                </c:pt>
                <c:pt idx="12">
                  <c:v>511</c:v>
                </c:pt>
                <c:pt idx="13">
                  <c:v>845</c:v>
                </c:pt>
                <c:pt idx="14">
                  <c:v>752</c:v>
                </c:pt>
                <c:pt idx="15">
                  <c:v>760</c:v>
                </c:pt>
                <c:pt idx="16">
                  <c:v>828</c:v>
                </c:pt>
                <c:pt idx="17">
                  <c:v>1050</c:v>
                </c:pt>
                <c:pt idx="18">
                  <c:v>1070</c:v>
                </c:pt>
                <c:pt idx="19">
                  <c:v>980</c:v>
                </c:pt>
                <c:pt idx="20">
                  <c:v>553</c:v>
                </c:pt>
                <c:pt idx="21">
                  <c:v>235</c:v>
                </c:pt>
                <c:pt idx="22">
                  <c:v>133</c:v>
                </c:pt>
                <c:pt idx="23">
                  <c:v>142</c:v>
                </c:pt>
              </c:numCache>
            </c:numRef>
          </c:val>
        </c:ser>
        <c:ser>
          <c:idx val="1"/>
          <c:order val="1"/>
          <c:tx>
            <c:strRef>
              <c:f>'Ark1'!$M$33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00B0F0"/>
            </a:solidFill>
          </c:spPr>
          <c:val>
            <c:numRef>
              <c:f>'Ark1'!$M$34:$M$57</c:f>
              <c:numCache>
                <c:formatCode>General</c:formatCode>
                <c:ptCount val="24"/>
                <c:pt idx="0">
                  <c:v>1319</c:v>
                </c:pt>
                <c:pt idx="1">
                  <c:v>1428</c:v>
                </c:pt>
                <c:pt idx="2">
                  <c:v>1511</c:v>
                </c:pt>
                <c:pt idx="3">
                  <c:v>1534</c:v>
                </c:pt>
                <c:pt idx="4">
                  <c:v>1563</c:v>
                </c:pt>
                <c:pt idx="5">
                  <c:v>1436</c:v>
                </c:pt>
                <c:pt idx="6">
                  <c:v>648</c:v>
                </c:pt>
                <c:pt idx="7">
                  <c:v>353</c:v>
                </c:pt>
                <c:pt idx="8">
                  <c:v>513</c:v>
                </c:pt>
                <c:pt idx="9">
                  <c:v>807</c:v>
                </c:pt>
                <c:pt idx="10">
                  <c:v>1050</c:v>
                </c:pt>
                <c:pt idx="11">
                  <c:v>1134</c:v>
                </c:pt>
                <c:pt idx="12">
                  <c:v>1015</c:v>
                </c:pt>
                <c:pt idx="13">
                  <c:v>658</c:v>
                </c:pt>
                <c:pt idx="14">
                  <c:v>674</c:v>
                </c:pt>
                <c:pt idx="15">
                  <c:v>722</c:v>
                </c:pt>
                <c:pt idx="16">
                  <c:v>639</c:v>
                </c:pt>
                <c:pt idx="17">
                  <c:v>345</c:v>
                </c:pt>
                <c:pt idx="18">
                  <c:v>276</c:v>
                </c:pt>
                <c:pt idx="19">
                  <c:v>392</c:v>
                </c:pt>
                <c:pt idx="20">
                  <c:v>888</c:v>
                </c:pt>
                <c:pt idx="21">
                  <c:v>1208</c:v>
                </c:pt>
                <c:pt idx="22">
                  <c:v>1318</c:v>
                </c:pt>
                <c:pt idx="23">
                  <c:v>1318</c:v>
                </c:pt>
              </c:numCache>
            </c:numRef>
          </c:val>
        </c:ser>
        <c:ser>
          <c:idx val="2"/>
          <c:order val="2"/>
          <c:tx>
            <c:strRef>
              <c:f>'Ark1'!$N$33</c:f>
              <c:strCache>
                <c:ptCount val="1"/>
                <c:pt idx="0">
                  <c:v>Walking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'Ark1'!$N$34:$N$57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3">
                  <c:v>1</c:v>
                </c:pt>
                <c:pt idx="5">
                  <c:v>6</c:v>
                </c:pt>
                <c:pt idx="6">
                  <c:v>78</c:v>
                </c:pt>
                <c:pt idx="7">
                  <c:v>99</c:v>
                </c:pt>
                <c:pt idx="8">
                  <c:v>85</c:v>
                </c:pt>
                <c:pt idx="9">
                  <c:v>44</c:v>
                </c:pt>
                <c:pt idx="10">
                  <c:v>24</c:v>
                </c:pt>
                <c:pt idx="11">
                  <c:v>20</c:v>
                </c:pt>
                <c:pt idx="12">
                  <c:v>36</c:v>
                </c:pt>
                <c:pt idx="13">
                  <c:v>51</c:v>
                </c:pt>
                <c:pt idx="14">
                  <c:v>107</c:v>
                </c:pt>
                <c:pt idx="15">
                  <c:v>51</c:v>
                </c:pt>
                <c:pt idx="16">
                  <c:v>49</c:v>
                </c:pt>
                <c:pt idx="17">
                  <c:v>103</c:v>
                </c:pt>
                <c:pt idx="18">
                  <c:v>137</c:v>
                </c:pt>
                <c:pt idx="19">
                  <c:v>98</c:v>
                </c:pt>
                <c:pt idx="20">
                  <c:v>19</c:v>
                </c:pt>
                <c:pt idx="21">
                  <c:v>4</c:v>
                </c:pt>
                <c:pt idx="22">
                  <c:v>9</c:v>
                </c:pt>
                <c:pt idx="2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67936"/>
        <c:axId val="119370112"/>
      </c:areaChart>
      <c:catAx>
        <c:axId val="119367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Hour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370112"/>
        <c:crosses val="autoZero"/>
        <c:auto val="1"/>
        <c:lblAlgn val="ctr"/>
        <c:lblOffset val="100"/>
        <c:noMultiLvlLbl val="0"/>
      </c:catAx>
      <c:valAx>
        <c:axId val="119370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9367936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0.71567</cdr:x>
      <cdr:y>0.08859</cdr:y>
    </cdr:from>
    <cdr:to>
      <cdr:x>0.97819</cdr:x>
      <cdr:y>0.42524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726273" y="360040"/>
          <a:ext cx="1733711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0.41503</cdr:x>
      <cdr:y>0.28875</cdr:y>
    </cdr:from>
    <cdr:to>
      <cdr:x>0.61773</cdr:x>
      <cdr:y>0.39374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872208" y="79208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  <cdr:relSizeAnchor xmlns:cdr="http://schemas.openxmlformats.org/drawingml/2006/chartDrawing">
    <cdr:from>
      <cdr:x>0.39907</cdr:x>
      <cdr:y>0.2625</cdr:y>
    </cdr:from>
    <cdr:to>
      <cdr:x>0.60177</cdr:x>
      <cdr:y>0.41999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1800200" y="720080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038A-68D7-4A86-BBA5-4B97173F7781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12F6-FC4C-4ED4-BF44-E05C94594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5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Grazing</a:t>
            </a:r>
            <a:r>
              <a:rPr lang="nb-NO" dirty="0" smtClean="0"/>
              <a:t> </a:t>
            </a:r>
            <a:r>
              <a:rPr lang="nb-NO" dirty="0" smtClean="0"/>
              <a:t>has </a:t>
            </a:r>
            <a:r>
              <a:rPr lang="nb-NO" dirty="0" err="1" smtClean="0"/>
              <a:t>traditionally</a:t>
            </a:r>
            <a:r>
              <a:rPr lang="nb-NO" dirty="0" smtClean="0"/>
              <a:t>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concentraded</a:t>
            </a:r>
            <a:r>
              <a:rPr lang="nb-NO" dirty="0" smtClean="0"/>
              <a:t> </a:t>
            </a:r>
            <a:r>
              <a:rPr lang="nb-NO" dirty="0" err="1" smtClean="0"/>
              <a:t>around</a:t>
            </a:r>
            <a:r>
              <a:rPr lang="nb-NO" dirty="0" smtClean="0"/>
              <a:t> summer farms, so </a:t>
            </a:r>
            <a:r>
              <a:rPr lang="nb-NO" dirty="0" err="1" smtClean="0"/>
              <a:t>called</a:t>
            </a:r>
            <a:r>
              <a:rPr lang="nb-NO" dirty="0" smtClean="0"/>
              <a:t> seters. </a:t>
            </a:r>
            <a:r>
              <a:rPr lang="en-GB" dirty="0" smtClean="0"/>
              <a:t>100 years ago there were about 100. 000 summer farms (“</a:t>
            </a:r>
            <a:r>
              <a:rPr lang="en-GB" dirty="0" err="1" smtClean="0"/>
              <a:t>seter</a:t>
            </a:r>
            <a:r>
              <a:rPr lang="en-GB" dirty="0" smtClean="0"/>
              <a:t>”)</a:t>
            </a:r>
          </a:p>
          <a:p>
            <a:r>
              <a:rPr lang="en-GB" dirty="0" smtClean="0"/>
              <a:t>Only 900 </a:t>
            </a:r>
            <a:r>
              <a:rPr lang="en-GB" dirty="0" err="1" smtClean="0"/>
              <a:t>seter</a:t>
            </a:r>
            <a:r>
              <a:rPr lang="en-GB" dirty="0" smtClean="0"/>
              <a:t> are still operating today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86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Cattle activity was greatly affected by daylight and the activity reached the highest levels around sunrise and sunset</a:t>
            </a:r>
          </a:p>
          <a:p>
            <a:r>
              <a:rPr lang="en-GB" dirty="0" smtClean="0"/>
              <a:t>The cattle compensated for the decreasing hours of daylight by increasing their activity levels during daytime and by expanding the hours of rest at night time. 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6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Suckler</a:t>
            </a:r>
            <a:r>
              <a:rPr lang="en-GB" dirty="0" smtClean="0"/>
              <a:t> cows spent more time on grazing than dry cows,</a:t>
            </a:r>
            <a:r>
              <a:rPr lang="en-GB" baseline="0" dirty="0" smtClean="0"/>
              <a:t> who </a:t>
            </a:r>
            <a:r>
              <a:rPr lang="en-GB" dirty="0" smtClean="0"/>
              <a:t>spent more time on resting. Traveling activities was equal</a:t>
            </a:r>
            <a:r>
              <a:rPr lang="en-GB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58F3-B5AF-42B5-8FAD-979D9F6ACCE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60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7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Bargraphs</a:t>
            </a:r>
            <a:r>
              <a:rPr lang="nb-NO" dirty="0" smtClean="0"/>
              <a:t> shows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 in </a:t>
            </a:r>
            <a:r>
              <a:rPr lang="nb-NO" dirty="0" err="1" smtClean="0"/>
              <a:t>metabolic</a:t>
            </a:r>
            <a:r>
              <a:rPr lang="nb-NO" dirty="0" smtClean="0"/>
              <a:t> </a:t>
            </a:r>
            <a:r>
              <a:rPr lang="nb-NO" dirty="0" err="1" smtClean="0"/>
              <a:t>biomass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herbivores </a:t>
            </a:r>
            <a:r>
              <a:rPr lang="nb-NO" dirty="0" smtClean="0"/>
              <a:t>per km2 in</a:t>
            </a:r>
            <a:r>
              <a:rPr lang="nb-NO" baseline="0" dirty="0" smtClean="0"/>
              <a:t> </a:t>
            </a:r>
            <a:r>
              <a:rPr lang="nb-NO" baseline="0" dirty="0" smtClean="0"/>
              <a:t>50 </a:t>
            </a:r>
            <a:r>
              <a:rPr lang="nb-NO" baseline="0" dirty="0" err="1" smtClean="0"/>
              <a:t>years</a:t>
            </a:r>
            <a:r>
              <a:rPr lang="nb-NO" baseline="0" dirty="0" smtClean="0"/>
              <a:t>.</a:t>
            </a:r>
            <a:endParaRPr lang="nb-NO" dirty="0" smtClean="0"/>
          </a:p>
          <a:p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: Blue –</a:t>
            </a:r>
            <a:r>
              <a:rPr lang="nb-NO" baseline="0" dirty="0" smtClean="0"/>
              <a:t> </a:t>
            </a:r>
            <a:r>
              <a:rPr lang="nb-NO" dirty="0" err="1" smtClean="0"/>
              <a:t>cattle</a:t>
            </a:r>
            <a:r>
              <a:rPr lang="nb-NO" dirty="0" smtClean="0"/>
              <a:t>, </a:t>
            </a:r>
            <a:r>
              <a:rPr lang="nb-NO" dirty="0" err="1" smtClean="0"/>
              <a:t>yellow</a:t>
            </a:r>
            <a:r>
              <a:rPr lang="nb-NO" dirty="0" smtClean="0"/>
              <a:t> – </a:t>
            </a:r>
            <a:r>
              <a:rPr lang="nb-NO" dirty="0" err="1" smtClean="0"/>
              <a:t>moose</a:t>
            </a:r>
            <a:r>
              <a:rPr lang="nb-NO" dirty="0" smtClean="0"/>
              <a:t>, </a:t>
            </a:r>
            <a:r>
              <a:rPr lang="nb-NO" dirty="0" err="1" smtClean="0"/>
              <a:t>purple</a:t>
            </a:r>
            <a:r>
              <a:rPr lang="nb-NO" dirty="0" smtClean="0"/>
              <a:t> – red </a:t>
            </a:r>
            <a:r>
              <a:rPr lang="nb-NO" dirty="0" err="1" smtClean="0"/>
              <a:t>deer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After 2000 it can be observed a steady increase in the number of grazing cattle in outlying areas. 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5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Over the last decades; a greater efficiency in the Norwegian dairy production has led to a decrease in the number of dairy cattle. </a:t>
            </a:r>
          </a:p>
          <a:p>
            <a: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Fewer calve births and </a:t>
            </a:r>
            <a:r>
              <a:rPr lang="en-GB" dirty="0" smtClean="0"/>
              <a:t>increased meat consumption</a:t>
            </a:r>
            <a:r>
              <a:rPr lang="en-GB" baseline="0" dirty="0" smtClean="0"/>
              <a:t> has led to </a:t>
            </a:r>
            <a:r>
              <a:rPr lang="en-GB" dirty="0" smtClean="0"/>
              <a:t>an annual loss of about 200 000 kg of beef in the Norwegian market. </a:t>
            </a:r>
            <a:r>
              <a:rPr lang="en-GB" baseline="0" dirty="0" smtClean="0"/>
              <a:t>Which has resulted in a government focus on increasing the Norwegian beef production and thereby </a:t>
            </a:r>
            <a:r>
              <a:rPr lang="en-GB" dirty="0" smtClean="0"/>
              <a:t>a steady increase in the number of grazing cattle in the forests of south-eastern Norway.</a:t>
            </a:r>
          </a:p>
          <a:p>
            <a:endParaRPr lang="en-GB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42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Utilization of outlying grazing resources involves interactions with other interests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1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3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Forestry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 1-5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2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Preffered</a:t>
            </a:r>
            <a:r>
              <a:rPr lang="nb-NO" baseline="0" dirty="0" smtClean="0"/>
              <a:t> a</a:t>
            </a:r>
            <a:r>
              <a:rPr lang="nb-NO" dirty="0" smtClean="0"/>
              <a:t>nd </a:t>
            </a:r>
            <a:r>
              <a:rPr lang="nb-NO" dirty="0" err="1" smtClean="0"/>
              <a:t>avoided</a:t>
            </a:r>
            <a:r>
              <a:rPr lang="nb-NO" dirty="0" smtClean="0"/>
              <a:t> </a:t>
            </a:r>
          </a:p>
          <a:p>
            <a:r>
              <a:rPr lang="en-GB" dirty="0" smtClean="0"/>
              <a:t>Most preferred are grasslands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3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Hogstklasse I: Snau skogsmark som skal forynges enten gjennom planting, såing eller naturlig forynging</a:t>
            </a:r>
          </a:p>
          <a:p>
            <a:r>
              <a:rPr lang="nb-NO" dirty="0" smtClean="0"/>
              <a:t>Hogstklasse II: Ungskog. Nyetablert skog med tilfredsstillende tetthet (minst 150 planter per daa), høyden er opp til 10 – 12 m. Det kan være aktuelt å utføre ungskogpleie.</a:t>
            </a:r>
          </a:p>
          <a:p>
            <a:r>
              <a:rPr lang="nb-NO" dirty="0" smtClean="0"/>
              <a:t>Hogstklasse III: Yngre produksjonsskog. Skogen er blitt så stor at den gir nyttbare dimensjoner. Tilveksten er høy og økende. Tynning er aktuelt.</a:t>
            </a:r>
          </a:p>
          <a:p>
            <a:r>
              <a:rPr lang="nb-NO" dirty="0" smtClean="0"/>
              <a:t>Hogstklasse IV: Eldre produksjonsskog. Tilveksten er høy og det er aktuelt med tynning.</a:t>
            </a:r>
          </a:p>
          <a:p>
            <a:r>
              <a:rPr lang="nb-NO" dirty="0" smtClean="0"/>
              <a:t>Hogstklasse V: Gammel hogstmoden skog. Lav tilvekst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2F6-FC4C-4ED4-BF44-E05C94594E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5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17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91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6378"/>
            <a:ext cx="2228850" cy="438785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06378"/>
            <a:ext cx="6521450" cy="4387851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51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08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1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6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2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65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7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16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22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5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7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97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92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3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7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91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06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55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05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31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200155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92827" y="6117303"/>
            <a:ext cx="31369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54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94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59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65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3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78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13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2827" y="6117303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39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03F074-0CDA-4ED2-B57F-B6DA50E88C4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04.08.2017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0BDB5C-FDE2-4ABB-BF41-C5858D8E9C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7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268764"/>
            <a:ext cx="8420100" cy="2331691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Habitat selection and grazing behaviour of free-ranging 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cattle in 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boreal 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forests of south eastern Norway</a:t>
            </a:r>
            <a:endParaRPr lang="nb-NO" sz="4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300" dirty="0" smtClean="0">
                <a:solidFill>
                  <a:schemeClr val="tx1"/>
                </a:solidFill>
              </a:rPr>
              <a:t>Morten </a:t>
            </a:r>
            <a:r>
              <a:rPr lang="nb-NO" sz="3300" dirty="0">
                <a:solidFill>
                  <a:schemeClr val="tx1"/>
                </a:solidFill>
              </a:rPr>
              <a:t>T</a:t>
            </a:r>
            <a:r>
              <a:rPr lang="nb-NO" sz="3300" dirty="0" smtClean="0">
                <a:solidFill>
                  <a:schemeClr val="tx1"/>
                </a:solidFill>
              </a:rPr>
              <a:t>ofastrud</a:t>
            </a:r>
          </a:p>
          <a:p>
            <a:r>
              <a:rPr lang="nb-NO" sz="3300" dirty="0" smtClean="0">
                <a:solidFill>
                  <a:schemeClr val="tx1"/>
                </a:solidFill>
              </a:rPr>
              <a:t>Inland </a:t>
            </a:r>
            <a:r>
              <a:rPr lang="nb-NO" sz="3300" dirty="0">
                <a:solidFill>
                  <a:schemeClr val="tx1"/>
                </a:solidFill>
              </a:rPr>
              <a:t>Norway University</a:t>
            </a:r>
          </a:p>
          <a:p>
            <a:r>
              <a:rPr lang="nb-NO" sz="3300" dirty="0">
                <a:solidFill>
                  <a:schemeClr val="tx1"/>
                </a:solidFill>
              </a:rPr>
              <a:t>of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8899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95876"/>
              </p:ext>
            </p:extLst>
          </p:nvPr>
        </p:nvGraphicFramePr>
        <p:xfrm>
          <a:off x="495300" y="2466181"/>
          <a:ext cx="8915400" cy="3771130"/>
        </p:xfrm>
        <a:graphic>
          <a:graphicData uri="http://schemas.openxmlformats.org/drawingml/2006/table">
            <a:tbl>
              <a:tblPr firstRow="1" bandRow="1"/>
              <a:tblGrid>
                <a:gridCol w="2228850"/>
                <a:gridCol w="2228850"/>
                <a:gridCol w="2228850"/>
                <a:gridCol w="2228850"/>
              </a:tblGrid>
              <a:tr h="44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Habitat</a:t>
                      </a:r>
                      <a:r>
                        <a:rPr lang="nb-NO" sz="2000" b="1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type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Available, 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Used, </a:t>
                      </a:r>
                      <a:r>
                        <a:rPr lang="nb-NO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Selection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</a:tr>
              <a:tr h="777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Lichen and heather pine forest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-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44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Bilberry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pine forest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17.3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12.9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44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Bilberry spruce</a:t>
                      </a:r>
                      <a:r>
                        <a:rPr lang="en-GB" sz="1800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forest  </a:t>
                      </a:r>
                      <a:endParaRPr lang="en-GB" sz="18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60.1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64.5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(+)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44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Meadow spruce forest </a:t>
                      </a:r>
                      <a:endParaRPr lang="en-GB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44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Cultivated land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+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777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Summer</a:t>
                      </a: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farm meadows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+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32520" y="1386353"/>
            <a:ext cx="7934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Comparison of habitat use with habitat </a:t>
            </a:r>
            <a:r>
              <a:rPr lang="en-GB" sz="2800" dirty="0" smtClean="0"/>
              <a:t>availability in </a:t>
            </a:r>
          </a:p>
          <a:p>
            <a:r>
              <a:rPr lang="en-GB" sz="2800" dirty="0" smtClean="0"/>
              <a:t>the area with low stocking </a:t>
            </a:r>
            <a:r>
              <a:rPr lang="nb-NO" sz="2800" dirty="0" smtClean="0"/>
              <a:t>rate </a:t>
            </a:r>
            <a:r>
              <a:rPr lang="nb-NO" sz="2800" dirty="0" smtClean="0"/>
              <a:t>2016</a:t>
            </a:r>
            <a:endParaRPr lang="en-GB" sz="2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32520" y="692696"/>
            <a:ext cx="338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Preliminary results </a:t>
            </a:r>
            <a:r>
              <a:rPr lang="en-GB" sz="2800" dirty="0" smtClean="0"/>
              <a:t>(1)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6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ine Dokumenter\Phd arbeid\Habitatanalyse\forestryclass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800100"/>
            <a:ext cx="64674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2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46597"/>
              </p:ext>
            </p:extLst>
          </p:nvPr>
        </p:nvGraphicFramePr>
        <p:xfrm>
          <a:off x="4655226" y="692696"/>
          <a:ext cx="48869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366025" y="1300792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60%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387697" y="2169522"/>
            <a:ext cx="7713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36 % 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4455102" y="5079382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graphicFrame>
        <p:nvGraphicFramePr>
          <p:cNvPr id="17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38695"/>
              </p:ext>
            </p:extLst>
          </p:nvPr>
        </p:nvGraphicFramePr>
        <p:xfrm>
          <a:off x="4680167" y="3353403"/>
          <a:ext cx="48869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kstSylinder 13"/>
          <p:cNvSpPr txBox="1"/>
          <p:nvPr/>
        </p:nvSpPr>
        <p:spPr>
          <a:xfrm>
            <a:off x="6445005" y="4910503"/>
            <a:ext cx="649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35%</a:t>
            </a:r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6445005" y="3789040"/>
            <a:ext cx="649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62%</a:t>
            </a:r>
            <a:endParaRPr lang="nb-NO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4" y="2278106"/>
            <a:ext cx="3659717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kstSylinder 18"/>
          <p:cNvSpPr txBox="1"/>
          <p:nvPr/>
        </p:nvSpPr>
        <p:spPr>
          <a:xfrm>
            <a:off x="979923" y="1300792"/>
            <a:ext cx="702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642377" y="1300792"/>
            <a:ext cx="379289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Classification of cattle behaviour </a:t>
            </a:r>
            <a:endParaRPr lang="en-US" dirty="0" smtClean="0"/>
          </a:p>
          <a:p>
            <a:r>
              <a:rPr lang="en-US" dirty="0" smtClean="0"/>
              <a:t>with validated </a:t>
            </a:r>
          </a:p>
          <a:p>
            <a:r>
              <a:rPr lang="en-US" dirty="0" smtClean="0"/>
              <a:t>data </a:t>
            </a:r>
            <a:r>
              <a:rPr lang="en-US" dirty="0"/>
              <a:t>from activity sensors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84514" y="548680"/>
            <a:ext cx="338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Preliminary results (3)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69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Mine Dokumenter\Mine bilder\Beiteprosjekt\2016\20161.JPG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6" t="10631" r="5296" b="-10941"/>
          <a:stretch/>
        </p:blipFill>
        <p:spPr bwMode="auto">
          <a:xfrm>
            <a:off x="4874992" y="2238157"/>
            <a:ext cx="4840841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274889" y="260648"/>
            <a:ext cx="338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Preliminary </a:t>
            </a:r>
            <a:r>
              <a:rPr lang="nb-NO" sz="2800" dirty="0" err="1" smtClean="0"/>
              <a:t>results</a:t>
            </a:r>
            <a:r>
              <a:rPr lang="nb-NO" sz="2800" dirty="0" smtClean="0"/>
              <a:t> (4)</a:t>
            </a:r>
            <a:endParaRPr lang="nb-NO" sz="28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2924775" y="813121"/>
            <a:ext cx="452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Activity budget for cattle </a:t>
            </a:r>
            <a:endParaRPr lang="nb-NO" sz="28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347411" y="5586157"/>
            <a:ext cx="21911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Traveling activities</a:t>
            </a:r>
            <a:endParaRPr lang="nb-NO" dirty="0"/>
          </a:p>
        </p:txBody>
      </p:sp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450584"/>
            <a:ext cx="4668753" cy="259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2" y="4055717"/>
            <a:ext cx="4662286" cy="259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/>
          <p:cNvSpPr txBox="1"/>
          <p:nvPr/>
        </p:nvSpPr>
        <p:spPr>
          <a:xfrm>
            <a:off x="920552" y="476672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8" name="TekstSylinder 7"/>
          <p:cNvSpPr txBox="1"/>
          <p:nvPr/>
        </p:nvSpPr>
        <p:spPr>
          <a:xfrm>
            <a:off x="670508" y="63431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pic>
        <p:nvPicPr>
          <p:cNvPr id="2049" name="Picture 1" descr="C:\Mine Dokumenter\Mine bilder\Beiteprosjekt\2015\IMG_0158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9" y="-97097"/>
            <a:ext cx="9337854" cy="69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670508" y="161201"/>
            <a:ext cx="338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Preliminary </a:t>
            </a:r>
            <a:r>
              <a:rPr lang="nb-NO" sz="2800" dirty="0" err="1" smtClean="0">
                <a:solidFill>
                  <a:schemeClr val="bg1"/>
                </a:solidFill>
              </a:rPr>
              <a:t>results</a:t>
            </a:r>
            <a:r>
              <a:rPr lang="nb-NO" sz="2800" dirty="0" smtClean="0">
                <a:solidFill>
                  <a:schemeClr val="bg1"/>
                </a:solidFill>
              </a:rPr>
              <a:t> (5)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456234" y="1024817"/>
            <a:ext cx="40334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Spring born </a:t>
            </a:r>
            <a:r>
              <a:rPr lang="en-GB" sz="2800" dirty="0" err="1" smtClean="0">
                <a:solidFill>
                  <a:schemeClr val="bg1"/>
                </a:solidFill>
              </a:rPr>
              <a:t>suckler</a:t>
            </a:r>
            <a:r>
              <a:rPr lang="en-GB" sz="2800" dirty="0" smtClean="0">
                <a:solidFill>
                  <a:schemeClr val="bg1"/>
                </a:solidFill>
              </a:rPr>
              <a:t> calves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(low stocking rate area)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0.94 </a:t>
            </a:r>
            <a:r>
              <a:rPr lang="en-GB" sz="2800" dirty="0">
                <a:solidFill>
                  <a:schemeClr val="bg1"/>
                </a:solidFill>
              </a:rPr>
              <a:t>± 0.22 kg/day 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6393158" y="361255"/>
            <a:ext cx="240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Weight gain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101400" y="2996952"/>
            <a:ext cx="3602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Adult cows: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Weight influenced by lactation, annual climate variations and stocking rate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 preferRelativeResize="0"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" y="14761"/>
            <a:ext cx="10023593" cy="6865779"/>
          </a:xfrm>
        </p:spPr>
      </p:pic>
      <p:sp>
        <p:nvSpPr>
          <p:cNvPr id="5" name="TekstSylinder 4"/>
          <p:cNvSpPr txBox="1"/>
          <p:nvPr/>
        </p:nvSpPr>
        <p:spPr>
          <a:xfrm>
            <a:off x="272480" y="26064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Questions and </a:t>
            </a:r>
            <a:r>
              <a:rPr lang="nb-NO" sz="3200" dirty="0" err="1" smtClean="0"/>
              <a:t>comments</a:t>
            </a:r>
            <a:r>
              <a:rPr lang="nb-NO" sz="3200" dirty="0" smtClean="0"/>
              <a:t>?</a:t>
            </a:r>
            <a:endParaRPr lang="nb-NO" sz="3200" dirty="0"/>
          </a:p>
        </p:txBody>
      </p:sp>
      <p:sp>
        <p:nvSpPr>
          <p:cNvPr id="6" name="Rektangel 5"/>
          <p:cNvSpPr/>
          <p:nvPr/>
        </p:nvSpPr>
        <p:spPr>
          <a:xfrm>
            <a:off x="64662" y="4706888"/>
            <a:ext cx="512998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white"/>
                </a:solidFill>
              </a:rPr>
              <a:t>Thanks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prstClr val="white"/>
                </a:solidFill>
              </a:rPr>
              <a:t>Hedmark</a:t>
            </a:r>
            <a:r>
              <a:rPr lang="en-GB" dirty="0" smtClean="0">
                <a:solidFill>
                  <a:prstClr val="white"/>
                </a:solidFill>
              </a:rPr>
              <a:t> University of Applied Sciences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prstClr val="white"/>
                </a:solidFill>
              </a:rPr>
              <a:t>Hedmark</a:t>
            </a:r>
            <a:r>
              <a:rPr lang="en-GB" dirty="0" smtClean="0">
                <a:solidFill>
                  <a:prstClr val="white"/>
                </a:solidFill>
              </a:rPr>
              <a:t> County Governor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/>
                </a:solidFill>
              </a:rPr>
              <a:t>Cattle farmers and organisations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prstClr val="white"/>
                </a:solidFill>
              </a:rPr>
              <a:t>Stange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og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Romedal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Almenning</a:t>
            </a:r>
            <a:endParaRPr lang="en-GB" dirty="0" smtClean="0">
              <a:solidFill>
                <a:prstClr val="whit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dirty="0">
              <a:solidFill>
                <a:prstClr val="white"/>
              </a:solidFill>
            </a:endParaRPr>
          </a:p>
          <a:p>
            <a:pPr lvl="0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673080" y="5013176"/>
            <a:ext cx="28426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Furnes </a:t>
            </a:r>
            <a:r>
              <a:rPr lang="en-GB" dirty="0" err="1">
                <a:solidFill>
                  <a:schemeClr val="bg1"/>
                </a:solidFill>
              </a:rPr>
              <a:t>Almenning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NIBIO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Enthusiastic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Overbearing cattle</a:t>
            </a:r>
          </a:p>
        </p:txBody>
      </p:sp>
    </p:spTree>
    <p:extLst>
      <p:ext uri="{BB962C8B-B14F-4D97-AF65-F5344CB8AC3E}">
        <p14:creationId xmlns:p14="http://schemas.microsoft.com/office/powerpoint/2010/main" val="2944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Background</a:t>
            </a:r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3 </a:t>
            </a:r>
            <a:r>
              <a:rPr lang="en-GB" dirty="0" smtClean="0"/>
              <a:t>% of Norwegian </a:t>
            </a:r>
            <a:r>
              <a:rPr lang="en-GB" dirty="0"/>
              <a:t>land area is </a:t>
            </a:r>
            <a:r>
              <a:rPr lang="en-GB" dirty="0" smtClean="0"/>
              <a:t>cultivated land</a:t>
            </a:r>
          </a:p>
          <a:p>
            <a:pPr lvl="1"/>
            <a:r>
              <a:rPr lang="en-GB" dirty="0"/>
              <a:t>45 %</a:t>
            </a:r>
            <a:r>
              <a:rPr lang="en-GB" dirty="0" smtClean="0"/>
              <a:t> </a:t>
            </a:r>
            <a:r>
              <a:rPr lang="en-GB" dirty="0"/>
              <a:t>of the land area </a:t>
            </a:r>
            <a:r>
              <a:rPr lang="en-GB" dirty="0" smtClean="0"/>
              <a:t>is </a:t>
            </a:r>
            <a:r>
              <a:rPr lang="en-GB" dirty="0" smtClean="0"/>
              <a:t> </a:t>
            </a:r>
            <a:r>
              <a:rPr lang="en-GB" dirty="0" smtClean="0"/>
              <a:t>usable for grazing</a:t>
            </a:r>
            <a:r>
              <a:rPr lang="en-GB" dirty="0" smtClean="0"/>
              <a:t> livestock</a:t>
            </a:r>
          </a:p>
          <a:p>
            <a:pPr lvl="1"/>
            <a:r>
              <a:rPr lang="en-GB" i="1" dirty="0"/>
              <a:t>F</a:t>
            </a:r>
            <a:r>
              <a:rPr lang="en-GB" i="1" dirty="0" smtClean="0"/>
              <a:t>arms</a:t>
            </a:r>
            <a:r>
              <a:rPr lang="en-GB" dirty="0" smtClean="0"/>
              <a:t> </a:t>
            </a:r>
            <a:r>
              <a:rPr lang="en-GB" dirty="0"/>
              <a:t>have </a:t>
            </a:r>
            <a:r>
              <a:rPr lang="en-GB" dirty="0" smtClean="0"/>
              <a:t>“grazing rights” in outlying areas </a:t>
            </a:r>
          </a:p>
          <a:p>
            <a:pPr lvl="1"/>
            <a:r>
              <a:rPr lang="en-GB" dirty="0" smtClean="0"/>
              <a:t>Grazing traditionally located to summer farms (</a:t>
            </a:r>
            <a:r>
              <a:rPr lang="en-GB" dirty="0" err="1" smtClean="0"/>
              <a:t>seter</a:t>
            </a:r>
            <a:r>
              <a:rPr lang="nb-NO" dirty="0" smtClean="0"/>
              <a:t>)</a:t>
            </a:r>
            <a:endParaRPr lang="en-GB" dirty="0" smtClean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1772816"/>
            <a:ext cx="4375150" cy="2928819"/>
          </a:xfrm>
        </p:spPr>
      </p:pic>
      <p:sp>
        <p:nvSpPr>
          <p:cNvPr id="11" name="TekstSylinder 10"/>
          <p:cNvSpPr txBox="1"/>
          <p:nvPr/>
        </p:nvSpPr>
        <p:spPr>
          <a:xfrm>
            <a:off x="5529064" y="5085184"/>
            <a:ext cx="35719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Meløya</a:t>
            </a:r>
            <a:r>
              <a:rPr lang="nb-NO" dirty="0" smtClean="0"/>
              <a:t> seter, Folldal, Hedmark</a:t>
            </a:r>
            <a:endParaRPr lang="en-GB" dirty="0" smtClean="0"/>
          </a:p>
          <a:p>
            <a:r>
              <a:rPr lang="en-GB" dirty="0" smtClean="0"/>
              <a:t>930 </a:t>
            </a:r>
            <a:r>
              <a:rPr lang="en-GB" dirty="0"/>
              <a:t>m above sea level</a:t>
            </a:r>
          </a:p>
        </p:txBody>
      </p:sp>
    </p:spTree>
    <p:extLst>
      <p:ext uri="{BB962C8B-B14F-4D97-AF65-F5344CB8AC3E}">
        <p14:creationId xmlns:p14="http://schemas.microsoft.com/office/powerpoint/2010/main" val="8914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2" y="404668"/>
            <a:ext cx="6768752" cy="48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44491" y="5733256"/>
            <a:ext cx="9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Moderate </a:t>
            </a:r>
            <a:r>
              <a:rPr lang="en-GB" dirty="0"/>
              <a:t>decrease in kg metabolic biomass (body weight X 0.75) of large </a:t>
            </a:r>
            <a:r>
              <a:rPr lang="en-GB" dirty="0" smtClean="0"/>
              <a:t>herbivores per km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de-DE" sz="1800" dirty="0" smtClean="0"/>
              <a:t>(Austrheim, Solberg, </a:t>
            </a:r>
            <a:r>
              <a:rPr lang="de-DE" sz="1800" dirty="0" err="1" smtClean="0"/>
              <a:t>Mysterud</a:t>
            </a:r>
            <a:r>
              <a:rPr lang="de-DE" sz="1800" dirty="0" smtClean="0"/>
              <a:t>, </a:t>
            </a:r>
            <a:r>
              <a:rPr lang="de-DE" sz="1800" dirty="0" err="1" smtClean="0"/>
              <a:t>Daverdin</a:t>
            </a:r>
            <a:r>
              <a:rPr lang="de-DE" sz="1800" dirty="0" smtClean="0"/>
              <a:t>, &amp; Andersen, 2008)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884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6576803"/>
              </p:ext>
            </p:extLst>
          </p:nvPr>
        </p:nvGraphicFramePr>
        <p:xfrm>
          <a:off x="1837670" y="43689"/>
          <a:ext cx="660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 flipH="1">
            <a:off x="1408151" y="764704"/>
            <a:ext cx="461665" cy="26219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914400"/>
            <a:r>
              <a:rPr lang="en-GB" sz="1800" b="1" dirty="0" smtClean="0">
                <a:solidFill>
                  <a:prstClr val="black"/>
                </a:solidFill>
                <a:latin typeface="Calibri"/>
              </a:rPr>
              <a:t>Number of animals</a:t>
            </a:r>
            <a:endParaRPr lang="en-GB" sz="1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 descr="C:\Mine Dokumenter\Mine bilder\Dyr på Jønsberg 2\DSC_0124.JPG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0" r="6171"/>
          <a:stretch/>
        </p:blipFill>
        <p:spPr bwMode="auto">
          <a:xfrm>
            <a:off x="1063087" y="4898340"/>
            <a:ext cx="2964000" cy="19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l høyre 6"/>
          <p:cNvSpPr/>
          <p:nvPr/>
        </p:nvSpPr>
        <p:spPr>
          <a:xfrm>
            <a:off x="4438916" y="5733487"/>
            <a:ext cx="1059942" cy="24231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4" descr="C:\Mine Dokumenter\Mine bilder\Beiteprosjekt\IMG_0140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93" y="4856822"/>
            <a:ext cx="2879671" cy="19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2545087" y="4307082"/>
            <a:ext cx="4208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Norwegian cattle population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995459" y="3016584"/>
            <a:ext cx="1601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b-NO" sz="2400" b="1" dirty="0" smtClean="0">
                <a:solidFill>
                  <a:prstClr val="black"/>
                </a:solidFill>
              </a:rPr>
              <a:t>Grazing </a:t>
            </a:r>
            <a:r>
              <a:rPr lang="nb-NO" sz="2400" b="1" dirty="0" err="1" smtClean="0">
                <a:solidFill>
                  <a:prstClr val="black"/>
                </a:solidFill>
              </a:rPr>
              <a:t>cattle</a:t>
            </a:r>
            <a:endParaRPr lang="nb-NO" sz="2400" b="1" dirty="0">
              <a:solidFill>
                <a:prstClr val="black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7421353" y="1435243"/>
            <a:ext cx="157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</a:rPr>
              <a:t>Forestry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881801" y="1456860"/>
            <a:ext cx="2964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</a:rPr>
              <a:t>Vegetation</a:t>
            </a:r>
            <a:endParaRPr lang="en-GB" sz="2000" dirty="0">
              <a:solidFill>
                <a:prstClr val="black"/>
              </a:solidFill>
            </a:endParaRPr>
          </a:p>
        </p:txBody>
      </p:sp>
      <p:cxnSp>
        <p:nvCxnSpPr>
          <p:cNvPr id="7" name="Rett pil 6"/>
          <p:cNvCxnSpPr/>
          <p:nvPr/>
        </p:nvCxnSpPr>
        <p:spPr>
          <a:xfrm>
            <a:off x="1889877" y="1863432"/>
            <a:ext cx="1892993" cy="134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>
            <a:off x="5265039" y="1772816"/>
            <a:ext cx="1954629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 rot="19232367">
            <a:off x="5242790" y="2092861"/>
            <a:ext cx="187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nb-NO" sz="1800" dirty="0" smtClean="0">
                <a:solidFill>
                  <a:prstClr val="black"/>
                </a:solidFill>
              </a:rPr>
              <a:t>Clearcuts, roads</a:t>
            </a:r>
            <a:endParaRPr lang="nb-NO" sz="1800" dirty="0">
              <a:solidFill>
                <a:prstClr val="black"/>
              </a:solidFill>
            </a:endParaRPr>
          </a:p>
        </p:txBody>
      </p:sp>
      <p:cxnSp>
        <p:nvCxnSpPr>
          <p:cNvPr id="12" name="Rett pil 11"/>
          <p:cNvCxnSpPr/>
          <p:nvPr/>
        </p:nvCxnSpPr>
        <p:spPr>
          <a:xfrm flipV="1">
            <a:off x="5456949" y="1820490"/>
            <a:ext cx="1964404" cy="153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 rot="19320000">
            <a:off x="5863116" y="2263341"/>
            <a:ext cx="23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b-NO" sz="1800" dirty="0" err="1" smtClean="0">
                <a:solidFill>
                  <a:prstClr val="black"/>
                </a:solidFill>
              </a:rPr>
              <a:t>Sapling</a:t>
            </a:r>
            <a:r>
              <a:rPr lang="nb-NO" sz="1800" dirty="0" smtClean="0">
                <a:solidFill>
                  <a:prstClr val="black"/>
                </a:solidFill>
              </a:rPr>
              <a:t> </a:t>
            </a:r>
            <a:r>
              <a:rPr lang="nb-NO" sz="1800" dirty="0" err="1" smtClean="0">
                <a:solidFill>
                  <a:prstClr val="black"/>
                </a:solidFill>
              </a:rPr>
              <a:t>damages</a:t>
            </a:r>
            <a:r>
              <a:rPr lang="nb-NO" sz="1800" dirty="0" smtClean="0">
                <a:solidFill>
                  <a:prstClr val="black"/>
                </a:solidFill>
              </a:rPr>
              <a:t>, </a:t>
            </a:r>
            <a:r>
              <a:rPr lang="nb-NO" sz="1800" dirty="0" err="1">
                <a:solidFill>
                  <a:prstClr val="black"/>
                </a:solidFill>
              </a:rPr>
              <a:t>s</a:t>
            </a:r>
            <a:r>
              <a:rPr lang="nb-NO" sz="1800" dirty="0" err="1" smtClean="0">
                <a:solidFill>
                  <a:prstClr val="black"/>
                </a:solidFill>
              </a:rPr>
              <a:t>apling</a:t>
            </a:r>
            <a:r>
              <a:rPr lang="nb-NO" sz="1800" dirty="0" smtClean="0">
                <a:solidFill>
                  <a:prstClr val="black"/>
                </a:solidFill>
              </a:rPr>
              <a:t> </a:t>
            </a:r>
            <a:r>
              <a:rPr lang="en-GB" sz="1800" dirty="0" smtClean="0">
                <a:solidFill>
                  <a:prstClr val="black"/>
                </a:solidFill>
              </a:rPr>
              <a:t>growth, rot injuries in roots</a:t>
            </a:r>
            <a:endParaRPr lang="en-GB" sz="1800" dirty="0">
              <a:solidFill>
                <a:prstClr val="black"/>
              </a:solidFill>
            </a:endParaRPr>
          </a:p>
        </p:txBody>
      </p:sp>
      <p:cxnSp>
        <p:nvCxnSpPr>
          <p:cNvPr id="15" name="Rett pil 14"/>
          <p:cNvCxnSpPr/>
          <p:nvPr/>
        </p:nvCxnSpPr>
        <p:spPr>
          <a:xfrm>
            <a:off x="5596845" y="3752764"/>
            <a:ext cx="2250673" cy="162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7891492" y="5373216"/>
            <a:ext cx="331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b-NO" sz="2000" dirty="0" smtClean="0">
                <a:solidFill>
                  <a:prstClr val="black"/>
                </a:solidFill>
              </a:rPr>
              <a:t>Wildlife</a:t>
            </a:r>
            <a:endParaRPr lang="nb-NO" sz="2000" dirty="0">
              <a:solidFill>
                <a:prstClr val="black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 rot="2263631">
            <a:off x="6267049" y="4014759"/>
            <a:ext cx="155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nb-NO" sz="1800" dirty="0" smtClean="0">
                <a:solidFill>
                  <a:prstClr val="black"/>
                </a:solidFill>
              </a:rPr>
              <a:t>Competition</a:t>
            </a:r>
          </a:p>
          <a:p>
            <a:pPr algn="ctr" defTabSz="914400"/>
            <a:r>
              <a:rPr lang="nb-NO" sz="1800" dirty="0" smtClean="0">
                <a:solidFill>
                  <a:prstClr val="black"/>
                </a:solidFill>
              </a:rPr>
              <a:t>Facilitation</a:t>
            </a:r>
            <a:endParaRPr lang="nb-NO" sz="1800" dirty="0">
              <a:solidFill>
                <a:prstClr val="black"/>
              </a:solidFill>
            </a:endParaRPr>
          </a:p>
        </p:txBody>
      </p:sp>
      <p:cxnSp>
        <p:nvCxnSpPr>
          <p:cNvPr id="22" name="Rett pil 21"/>
          <p:cNvCxnSpPr/>
          <p:nvPr/>
        </p:nvCxnSpPr>
        <p:spPr>
          <a:xfrm flipH="1" flipV="1">
            <a:off x="5552874" y="3933056"/>
            <a:ext cx="2130429" cy="1507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/>
          <p:cNvSpPr txBox="1"/>
          <p:nvPr/>
        </p:nvSpPr>
        <p:spPr>
          <a:xfrm rot="2312180">
            <a:off x="5265096" y="4744673"/>
            <a:ext cx="219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nb-NO" sz="1800" dirty="0" smtClean="0">
                <a:solidFill>
                  <a:prstClr val="black"/>
                </a:solidFill>
              </a:rPr>
              <a:t>Diseases</a:t>
            </a:r>
          </a:p>
          <a:p>
            <a:pPr algn="ctr" defTabSz="914400"/>
            <a:r>
              <a:rPr lang="nb-NO" sz="1800" dirty="0">
                <a:solidFill>
                  <a:prstClr val="black"/>
                </a:solidFill>
              </a:rPr>
              <a:t>D</a:t>
            </a:r>
            <a:r>
              <a:rPr lang="nb-NO" sz="1800" dirty="0" smtClean="0">
                <a:solidFill>
                  <a:prstClr val="black"/>
                </a:solidFill>
              </a:rPr>
              <a:t>epredation</a:t>
            </a:r>
            <a:endParaRPr lang="nb-NO" sz="1800" dirty="0">
              <a:solidFill>
                <a:prstClr val="black"/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881803" y="5440886"/>
            <a:ext cx="241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</a:rPr>
              <a:t>Tourism</a:t>
            </a:r>
            <a:endParaRPr lang="en-GB" sz="2000" dirty="0">
              <a:solidFill>
                <a:prstClr val="black"/>
              </a:solidFill>
            </a:endParaRPr>
          </a:p>
        </p:txBody>
      </p:sp>
      <p:cxnSp>
        <p:nvCxnSpPr>
          <p:cNvPr id="27" name="Rett pil 26"/>
          <p:cNvCxnSpPr/>
          <p:nvPr/>
        </p:nvCxnSpPr>
        <p:spPr>
          <a:xfrm flipV="1">
            <a:off x="1645510" y="3632104"/>
            <a:ext cx="1872208" cy="1616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/>
          <p:cNvSpPr txBox="1"/>
          <p:nvPr/>
        </p:nvSpPr>
        <p:spPr>
          <a:xfrm rot="19080000">
            <a:off x="678553" y="3940427"/>
            <a:ext cx="300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nb-NO" sz="1800" dirty="0" smtClean="0">
                <a:solidFill>
                  <a:prstClr val="black"/>
                </a:solidFill>
              </a:rPr>
              <a:t>Habitat </a:t>
            </a:r>
            <a:r>
              <a:rPr lang="nb-NO" sz="1800" dirty="0" err="1" smtClean="0">
                <a:solidFill>
                  <a:prstClr val="black"/>
                </a:solidFill>
              </a:rPr>
              <a:t>alteration</a:t>
            </a:r>
            <a:r>
              <a:rPr lang="nb-NO" sz="1800" dirty="0" smtClean="0">
                <a:solidFill>
                  <a:prstClr val="black"/>
                </a:solidFill>
              </a:rPr>
              <a:t>, disturbance</a:t>
            </a:r>
            <a:endParaRPr lang="nb-NO" sz="1800" dirty="0">
              <a:solidFill>
                <a:prstClr val="black"/>
              </a:solidFill>
            </a:endParaRPr>
          </a:p>
        </p:txBody>
      </p:sp>
      <p:cxnSp>
        <p:nvCxnSpPr>
          <p:cNvPr id="30" name="Rett pil 29"/>
          <p:cNvCxnSpPr/>
          <p:nvPr/>
        </p:nvCxnSpPr>
        <p:spPr>
          <a:xfrm flipH="1">
            <a:off x="1910662" y="3752764"/>
            <a:ext cx="1872208" cy="168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 rot="2266849">
            <a:off x="1950380" y="2474607"/>
            <a:ext cx="269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b-NO" sz="1800" dirty="0" smtClean="0">
                <a:solidFill>
                  <a:prstClr val="black"/>
                </a:solidFill>
              </a:rPr>
              <a:t>Carrying capacity</a:t>
            </a:r>
            <a:endParaRPr lang="nb-NO" sz="1800" dirty="0">
              <a:solidFill>
                <a:prstClr val="black"/>
              </a:solidFill>
            </a:endParaRPr>
          </a:p>
        </p:txBody>
      </p:sp>
      <p:cxnSp>
        <p:nvCxnSpPr>
          <p:cNvPr id="35" name="Rett pil 34"/>
          <p:cNvCxnSpPr/>
          <p:nvPr/>
        </p:nvCxnSpPr>
        <p:spPr>
          <a:xfrm flipH="1" flipV="1">
            <a:off x="1754645" y="1924647"/>
            <a:ext cx="1881126" cy="1375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Sylinder 35"/>
          <p:cNvSpPr txBox="1"/>
          <p:nvPr/>
        </p:nvSpPr>
        <p:spPr>
          <a:xfrm rot="2322868">
            <a:off x="1156725" y="2427685"/>
            <a:ext cx="256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800" dirty="0" smtClean="0">
                <a:solidFill>
                  <a:prstClr val="black"/>
                </a:solidFill>
              </a:rPr>
              <a:t>Biodiversity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1" name="TekstSylinder 30"/>
          <p:cNvSpPr txBox="1"/>
          <p:nvPr/>
        </p:nvSpPr>
        <p:spPr>
          <a:xfrm rot="19020000">
            <a:off x="1853012" y="4422469"/>
            <a:ext cx="284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b-NO" sz="1800" dirty="0" smtClean="0">
                <a:solidFill>
                  <a:prstClr val="black"/>
                </a:solidFill>
              </a:rPr>
              <a:t>Degradation </a:t>
            </a:r>
            <a:r>
              <a:rPr lang="nb-NO" sz="1800" dirty="0" err="1" smtClean="0">
                <a:solidFill>
                  <a:prstClr val="black"/>
                </a:solidFill>
              </a:rPr>
              <a:t>of</a:t>
            </a:r>
            <a:r>
              <a:rPr lang="nb-NO" sz="1800" dirty="0" smtClean="0">
                <a:solidFill>
                  <a:prstClr val="black"/>
                </a:solidFill>
              </a:rPr>
              <a:t> «</a:t>
            </a:r>
            <a:r>
              <a:rPr lang="nb-NO" sz="1800" dirty="0" err="1" smtClean="0">
                <a:solidFill>
                  <a:prstClr val="black"/>
                </a:solidFill>
              </a:rPr>
              <a:t>the</a:t>
            </a:r>
            <a:r>
              <a:rPr lang="nb-NO" sz="1800" dirty="0" smtClean="0">
                <a:solidFill>
                  <a:prstClr val="black"/>
                </a:solidFill>
              </a:rPr>
              <a:t> </a:t>
            </a:r>
            <a:r>
              <a:rPr lang="nb-NO" sz="1800" dirty="0" err="1" smtClean="0">
                <a:solidFill>
                  <a:prstClr val="black"/>
                </a:solidFill>
              </a:rPr>
              <a:t>wild</a:t>
            </a:r>
            <a:r>
              <a:rPr lang="nb-NO" sz="1800" dirty="0" smtClean="0">
                <a:solidFill>
                  <a:prstClr val="black"/>
                </a:solidFill>
              </a:rPr>
              <a:t>»,</a:t>
            </a:r>
          </a:p>
          <a:p>
            <a:pPr defTabSz="914400"/>
            <a:r>
              <a:rPr lang="nb-NO" sz="1800" dirty="0" err="1">
                <a:solidFill>
                  <a:prstClr val="black"/>
                </a:solidFill>
              </a:rPr>
              <a:t>f</a:t>
            </a:r>
            <a:r>
              <a:rPr lang="nb-NO" sz="1800" dirty="0" err="1" smtClean="0">
                <a:solidFill>
                  <a:prstClr val="black"/>
                </a:solidFill>
              </a:rPr>
              <a:t>ear</a:t>
            </a:r>
            <a:r>
              <a:rPr lang="nb-NO" sz="1800" dirty="0" smtClean="0">
                <a:solidFill>
                  <a:prstClr val="black"/>
                </a:solidFill>
              </a:rPr>
              <a:t>, </a:t>
            </a:r>
            <a:r>
              <a:rPr lang="nb-NO" sz="1800" dirty="0" err="1" smtClean="0">
                <a:solidFill>
                  <a:prstClr val="black"/>
                </a:solidFill>
              </a:rPr>
              <a:t>annoyance</a:t>
            </a:r>
            <a:r>
              <a:rPr lang="nb-NO" sz="1800" dirty="0" smtClean="0">
                <a:solidFill>
                  <a:prstClr val="black"/>
                </a:solidFill>
              </a:rPr>
              <a:t>, </a:t>
            </a:r>
            <a:r>
              <a:rPr lang="nb-NO" sz="1800" dirty="0" err="1" smtClean="0">
                <a:solidFill>
                  <a:prstClr val="black"/>
                </a:solidFill>
              </a:rPr>
              <a:t>road</a:t>
            </a:r>
            <a:r>
              <a:rPr lang="nb-NO" sz="1800" dirty="0" smtClean="0">
                <a:solidFill>
                  <a:prstClr val="black"/>
                </a:solidFill>
              </a:rPr>
              <a:t> </a:t>
            </a:r>
            <a:r>
              <a:rPr lang="nb-NO" sz="1800" dirty="0" err="1" smtClean="0">
                <a:solidFill>
                  <a:prstClr val="black"/>
                </a:solidFill>
              </a:rPr>
              <a:t>conflicts</a:t>
            </a:r>
            <a:endParaRPr lang="nb-NO" sz="1800" dirty="0">
              <a:solidFill>
                <a:prstClr val="black"/>
              </a:solidFill>
            </a:endParaRPr>
          </a:p>
        </p:txBody>
      </p:sp>
      <p:sp>
        <p:nvSpPr>
          <p:cNvPr id="40" name="Tittel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b-NO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776535" y="476810"/>
            <a:ext cx="8634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b-NO" sz="4800" dirty="0" err="1">
                <a:solidFill>
                  <a:prstClr val="black"/>
                </a:solidFill>
              </a:rPr>
              <a:t>Cattle</a:t>
            </a:r>
            <a:r>
              <a:rPr lang="nb-NO" sz="4800" dirty="0">
                <a:solidFill>
                  <a:prstClr val="black"/>
                </a:solidFill>
              </a:rPr>
              <a:t> in </a:t>
            </a:r>
            <a:r>
              <a:rPr lang="nb-NO" sz="4800" dirty="0" smtClean="0">
                <a:solidFill>
                  <a:prstClr val="black"/>
                </a:solidFill>
              </a:rPr>
              <a:t>multiple used </a:t>
            </a:r>
            <a:r>
              <a:rPr lang="nb-NO" sz="4800" dirty="0" err="1" smtClean="0">
                <a:solidFill>
                  <a:prstClr val="black"/>
                </a:solidFill>
              </a:rPr>
              <a:t>forests</a:t>
            </a:r>
            <a:endParaRPr lang="nb-NO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his study focus on: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Habitat selection</a:t>
            </a:r>
          </a:p>
          <a:p>
            <a:r>
              <a:rPr lang="en-GB" dirty="0" smtClean="0"/>
              <a:t>Grazing behaviour</a:t>
            </a:r>
          </a:p>
          <a:p>
            <a:r>
              <a:rPr lang="en-GB" dirty="0" smtClean="0"/>
              <a:t>Production of beef cattle</a:t>
            </a:r>
          </a:p>
          <a:p>
            <a:endParaRPr lang="en-GB" dirty="0" smtClean="0"/>
          </a:p>
          <a:p>
            <a:r>
              <a:rPr lang="en-GB" dirty="0" smtClean="0"/>
              <a:t>Side projects:</a:t>
            </a:r>
          </a:p>
          <a:p>
            <a:pPr lvl="1"/>
            <a:r>
              <a:rPr lang="en-GB" dirty="0"/>
              <a:t>Diet </a:t>
            </a:r>
            <a:r>
              <a:rPr lang="en-GB" dirty="0" smtClean="0"/>
              <a:t>selection of beef cattle</a:t>
            </a:r>
            <a:endParaRPr lang="en-GB" dirty="0" smtClean="0"/>
          </a:p>
          <a:p>
            <a:pPr lvl="1"/>
            <a:r>
              <a:rPr lang="en-GB" dirty="0" smtClean="0"/>
              <a:t>Pellet counts of wildlife and livestock</a:t>
            </a:r>
          </a:p>
          <a:p>
            <a:pPr lvl="1"/>
            <a:r>
              <a:rPr lang="en-GB" dirty="0" smtClean="0"/>
              <a:t>Seedling and clear-cut monitoring</a:t>
            </a:r>
          </a:p>
          <a:p>
            <a:endParaRPr lang="nb-NO" dirty="0" smtClean="0"/>
          </a:p>
          <a:p>
            <a:endParaRPr lang="nb-NO" sz="3200" dirty="0" smtClean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2398772"/>
            <a:ext cx="4375150" cy="2928819"/>
          </a:xfrm>
        </p:spPr>
      </p:pic>
    </p:spTree>
    <p:extLst>
      <p:ext uri="{BB962C8B-B14F-4D97-AF65-F5344CB8AC3E}">
        <p14:creationId xmlns:p14="http://schemas.microsoft.com/office/powerpoint/2010/main" val="14787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31 </a:t>
            </a:r>
            <a:r>
              <a:rPr lang="en-GB" dirty="0"/>
              <a:t>GPS-collars </a:t>
            </a:r>
            <a:r>
              <a:rPr lang="en-GB" dirty="0" smtClean="0"/>
              <a:t>with activity sensors </a:t>
            </a:r>
            <a:endParaRPr lang="en-GB" dirty="0"/>
          </a:p>
          <a:p>
            <a:r>
              <a:rPr lang="en-GB" dirty="0" smtClean="0"/>
              <a:t>Vegetation </a:t>
            </a:r>
            <a:r>
              <a:rPr lang="en-GB" dirty="0"/>
              <a:t>mapping (NIBIO)</a:t>
            </a:r>
          </a:p>
          <a:p>
            <a:r>
              <a:rPr lang="en-GB" dirty="0" smtClean="0"/>
              <a:t>Diet </a:t>
            </a:r>
            <a:r>
              <a:rPr lang="en-GB" dirty="0"/>
              <a:t>selection: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Observations</a:t>
            </a:r>
            <a:r>
              <a:rPr lang="en-GB" dirty="0"/>
              <a:t>, </a:t>
            </a:r>
            <a:r>
              <a:rPr lang="en-GB" dirty="0" smtClean="0"/>
              <a:t>micro histological </a:t>
            </a:r>
            <a:r>
              <a:rPr lang="en-GB" dirty="0"/>
              <a:t>analysis of </a:t>
            </a:r>
            <a:r>
              <a:rPr lang="en-GB" dirty="0" smtClean="0"/>
              <a:t>faeces</a:t>
            </a:r>
            <a:endParaRPr lang="en-GB" dirty="0"/>
          </a:p>
          <a:p>
            <a:r>
              <a:rPr lang="en-GB" dirty="0"/>
              <a:t>Weighing cattle before/after </a:t>
            </a:r>
            <a:r>
              <a:rPr lang="en-GB" dirty="0" smtClean="0"/>
              <a:t>grazing period</a:t>
            </a:r>
            <a:endParaRPr lang="en-GB" dirty="0"/>
          </a:p>
          <a:p>
            <a:endParaRPr lang="en-GB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2222500"/>
            <a:ext cx="4375150" cy="3281362"/>
          </a:xfrm>
        </p:spPr>
      </p:pic>
    </p:spTree>
    <p:extLst>
      <p:ext uri="{BB962C8B-B14F-4D97-AF65-F5344CB8AC3E}">
        <p14:creationId xmlns:p14="http://schemas.microsoft.com/office/powerpoint/2010/main" val="42838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Study </a:t>
            </a:r>
            <a:r>
              <a:rPr lang="en-GB" dirty="0" smtClean="0"/>
              <a:t>areas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AutoNum type="arabicParenR"/>
            </a:pPr>
            <a:r>
              <a:rPr lang="en-GB" dirty="0" smtClean="0"/>
              <a:t>Area with high stocking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135% of capacity (NIBIO)</a:t>
            </a:r>
          </a:p>
          <a:p>
            <a:pPr marL="514350" indent="-457200">
              <a:buFont typeface="+mj-lt"/>
              <a:buAutoNum type="arabicParenR"/>
            </a:pPr>
            <a:r>
              <a:rPr lang="en-GB" dirty="0" smtClean="0"/>
              <a:t>Area with low stocking rate</a:t>
            </a:r>
          </a:p>
          <a:p>
            <a:pPr marL="857250" lvl="2" indent="-457200"/>
            <a:r>
              <a:rPr lang="en-GB" sz="2400" dirty="0" smtClean="0"/>
              <a:t>38% of capacity (NIBIO)</a:t>
            </a:r>
          </a:p>
          <a:p>
            <a:pPr>
              <a:buAutoNum type="arabicParenR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2222500"/>
            <a:ext cx="4375150" cy="3281362"/>
          </a:xfrm>
        </p:spPr>
      </p:pic>
    </p:spTree>
    <p:extLst>
      <p:ext uri="{BB962C8B-B14F-4D97-AF65-F5344CB8AC3E}">
        <p14:creationId xmlns:p14="http://schemas.microsoft.com/office/powerpoint/2010/main" val="238975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6" y="260649"/>
            <a:ext cx="4375150" cy="3017837"/>
          </a:xfrm>
        </p:spPr>
      </p:pic>
      <p:pic>
        <p:nvPicPr>
          <p:cNvPr id="7" name="Plassholder for innhold 6"/>
          <p:cNvPicPr preferRelativeResize="0"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56" y="3393036"/>
            <a:ext cx="4593909" cy="3168729"/>
          </a:xfrm>
        </p:spPr>
      </p:pic>
      <p:pic>
        <p:nvPicPr>
          <p:cNvPr id="3074" name="Picture 2" descr="C:\Mine Dokumenter\Mine bilder\Beiteprosjekt\2016\IMG_0156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9" y="3501009"/>
            <a:ext cx="4367517" cy="30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Mine Dokumenter\Mine bilder\Beiteprosjekt\2015\321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77" y="332656"/>
            <a:ext cx="4774769" cy="29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207548" y="3070441"/>
            <a:ext cx="285801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nb-NO" sz="3600" dirty="0" smtClean="0">
                <a:solidFill>
                  <a:prstClr val="white"/>
                </a:solidFill>
              </a:rPr>
              <a:t>Main habitats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76536" y="476672"/>
            <a:ext cx="12811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Clear-</a:t>
            </a:r>
            <a:r>
              <a:rPr lang="nb-NO" dirty="0" err="1" smtClean="0">
                <a:solidFill>
                  <a:schemeClr val="bg1"/>
                </a:solidFill>
              </a:rPr>
              <a:t>cuts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689304" y="684421"/>
            <a:ext cx="15342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Forest </a:t>
            </a:r>
            <a:r>
              <a:rPr lang="nb-NO" dirty="0" err="1" smtClean="0">
                <a:solidFill>
                  <a:schemeClr val="bg1"/>
                </a:solidFill>
              </a:rPr>
              <a:t>roads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889104" y="5877272"/>
            <a:ext cx="9262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Forest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53792" y="5894980"/>
            <a:ext cx="28818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Summer farm </a:t>
            </a:r>
            <a:r>
              <a:rPr lang="nb-NO" dirty="0" err="1" smtClean="0">
                <a:solidFill>
                  <a:schemeClr val="bg1"/>
                </a:solidFill>
              </a:rPr>
              <a:t>meadows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RESOURCE_PATHS_HASH_PRESENTER" val="55d4ce8234b749c9dad4a6b89cb038d5090d0"/>
</p:tagLst>
</file>

<file path=ppt/theme/theme1.xml><?xml version="1.0" encoding="utf-8"?>
<a:theme xmlns:a="http://schemas.openxmlformats.org/drawingml/2006/main" name="PPT mal HINN Eng">
  <a:themeElements>
    <a:clrScheme name="Custom 3">
      <a:dk1>
        <a:srgbClr val="050505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mal HINN Eng</Template>
  <TotalTime>1608</TotalTime>
  <Words>791</Words>
  <Application>Microsoft Office PowerPoint</Application>
  <PresentationFormat>A4 (210 x 297 mm)</PresentationFormat>
  <Paragraphs>153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PPT mal HINN Eng</vt:lpstr>
      <vt:lpstr>Office-tema</vt:lpstr>
      <vt:lpstr>2_Office-tema</vt:lpstr>
      <vt:lpstr>Habitat selection and grazing behaviour of free-ranging cattle in boreal forests of south eastern Norway</vt:lpstr>
      <vt:lpstr>Background</vt:lpstr>
      <vt:lpstr>PowerPoint-presentasjon</vt:lpstr>
      <vt:lpstr>PowerPoint-presentasjon</vt:lpstr>
      <vt:lpstr>PowerPoint-presentasjon</vt:lpstr>
      <vt:lpstr>This study focus on:</vt:lpstr>
      <vt:lpstr>Methods</vt:lpstr>
      <vt:lpstr>Study areas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Hedmark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 selection and grazing behaviour of free-ranging cattle in south-boreal forests of south eastern Norway</dc:title>
  <dc:creator>Windows-bruker</dc:creator>
  <cp:lastModifiedBy>Windows-bruker</cp:lastModifiedBy>
  <cp:revision>47</cp:revision>
  <dcterms:created xsi:type="dcterms:W3CDTF">2017-07-27T11:47:45Z</dcterms:created>
  <dcterms:modified xsi:type="dcterms:W3CDTF">2017-08-04T11:29:24Z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97700152-97F3-490E-AFCD-1144198DCED1</vt:lpwstr>
  </property>
  <property fmtid="{D5CDD505-2E9C-101B-9397-08002B2CF9AE}" pid="3" name="ArticulatePath">
    <vt:lpwstr>Presentation1</vt:lpwstr>
  </property>
</Properties>
</file>