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42" r:id="rId2"/>
    <p:sldId id="354" r:id="rId3"/>
    <p:sldId id="257" r:id="rId4"/>
    <p:sldId id="258" r:id="rId5"/>
    <p:sldId id="259" r:id="rId6"/>
    <p:sldId id="260" r:id="rId7"/>
    <p:sldId id="261" r:id="rId8"/>
    <p:sldId id="267" r:id="rId9"/>
    <p:sldId id="284" r:id="rId10"/>
    <p:sldId id="268" r:id="rId11"/>
    <p:sldId id="264" r:id="rId12"/>
    <p:sldId id="265" r:id="rId13"/>
    <p:sldId id="263" r:id="rId14"/>
    <p:sldId id="285" r:id="rId15"/>
    <p:sldId id="353" r:id="rId16"/>
    <p:sldId id="309" r:id="rId17"/>
    <p:sldId id="310" r:id="rId18"/>
    <p:sldId id="311" r:id="rId19"/>
    <p:sldId id="313" r:id="rId20"/>
    <p:sldId id="314" r:id="rId21"/>
    <p:sldId id="315" r:id="rId22"/>
    <p:sldId id="316" r:id="rId23"/>
    <p:sldId id="317" r:id="rId24"/>
    <p:sldId id="318" r:id="rId25"/>
    <p:sldId id="323" r:id="rId26"/>
    <p:sldId id="324" r:id="rId27"/>
    <p:sldId id="325" r:id="rId28"/>
    <p:sldId id="326" r:id="rId29"/>
    <p:sldId id="330" r:id="rId30"/>
    <p:sldId id="331" r:id="rId31"/>
    <p:sldId id="332" r:id="rId32"/>
    <p:sldId id="333" r:id="rId33"/>
    <p:sldId id="334" r:id="rId34"/>
    <p:sldId id="352" r:id="rId35"/>
    <p:sldId id="346" r:id="rId36"/>
    <p:sldId id="287" r:id="rId37"/>
    <p:sldId id="288" r:id="rId38"/>
    <p:sldId id="291" r:id="rId39"/>
    <p:sldId id="292" r:id="rId40"/>
    <p:sldId id="293" r:id="rId41"/>
    <p:sldId id="295" r:id="rId42"/>
    <p:sldId id="297" r:id="rId43"/>
    <p:sldId id="298" r:id="rId44"/>
    <p:sldId id="302" r:id="rId45"/>
    <p:sldId id="303" r:id="rId46"/>
    <p:sldId id="348" r:id="rId47"/>
    <p:sldId id="306" r:id="rId48"/>
    <p:sldId id="347" r:id="rId49"/>
    <p:sldId id="308" r:id="rId50"/>
    <p:sldId id="349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50" r:id="rId59"/>
    <p:sldId id="351" r:id="rId60"/>
  </p:sldIdLst>
  <p:sldSz cx="9144000" cy="6858000" type="screen4x3"/>
  <p:notesSz cx="6858000" cy="92964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7D5B54"/>
    <a:srgbClr val="7D251D"/>
    <a:srgbClr val="4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3597" autoAdjust="0"/>
  </p:normalViewPr>
  <p:slideViewPr>
    <p:cSldViewPr>
      <p:cViewPr>
        <p:scale>
          <a:sx n="73" d="100"/>
          <a:sy n="73" d="100"/>
        </p:scale>
        <p:origin x="-110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1FD9B-B0D6-4598-8621-B88EBAC29D39}" type="doc">
      <dgm:prSet loTypeId="urn:microsoft.com/office/officeart/2005/8/layout/matrix2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0FA878E-EDB9-42EE-B2A1-BD09012B5993}">
      <dgm:prSet phldrT="[Text]"/>
      <dgm:spPr/>
      <dgm:t>
        <a:bodyPr/>
        <a:lstStyle/>
        <a:p>
          <a:r>
            <a:rPr lang="fi-FI">
              <a:solidFill>
                <a:schemeClr val="bg2">
                  <a:lumMod val="50000"/>
                </a:schemeClr>
              </a:solidFill>
            </a:rPr>
            <a:t>Catchment 1</a:t>
          </a:r>
        </a:p>
      </dgm:t>
    </dgm:pt>
    <dgm:pt modelId="{962C55F4-FF40-4BAE-998C-EA88D907815C}" type="parTrans" cxnId="{AD1F0792-95E9-45F0-BB8D-EA735C813C9F}">
      <dgm:prSet/>
      <dgm:spPr/>
      <dgm:t>
        <a:bodyPr/>
        <a:lstStyle/>
        <a:p>
          <a:endParaRPr lang="fi-FI"/>
        </a:p>
      </dgm:t>
    </dgm:pt>
    <dgm:pt modelId="{D58AD2E5-AB81-4E6B-9931-C5CAA21EB782}" type="sibTrans" cxnId="{AD1F0792-95E9-45F0-BB8D-EA735C813C9F}">
      <dgm:prSet/>
      <dgm:spPr/>
      <dgm:t>
        <a:bodyPr/>
        <a:lstStyle/>
        <a:p>
          <a:endParaRPr lang="fi-FI"/>
        </a:p>
      </dgm:t>
    </dgm:pt>
    <dgm:pt modelId="{C5A080BE-CA3C-441B-A572-B0AF1EF14623}">
      <dgm:prSet phldrT="[Text]"/>
      <dgm:spPr/>
      <dgm:t>
        <a:bodyPr/>
        <a:lstStyle/>
        <a:p>
          <a:r>
            <a:rPr lang="fi-FI">
              <a:solidFill>
                <a:schemeClr val="bg2">
                  <a:lumMod val="50000"/>
                </a:schemeClr>
              </a:solidFill>
            </a:rPr>
            <a:t>Catchment 2</a:t>
          </a:r>
        </a:p>
      </dgm:t>
    </dgm:pt>
    <dgm:pt modelId="{1850DBCF-03AD-4C6C-B753-81E51B8516D0}" type="parTrans" cxnId="{02FD48A7-34A8-4707-BC1D-F73C5C2E467A}">
      <dgm:prSet/>
      <dgm:spPr/>
      <dgm:t>
        <a:bodyPr/>
        <a:lstStyle/>
        <a:p>
          <a:endParaRPr lang="fi-FI"/>
        </a:p>
      </dgm:t>
    </dgm:pt>
    <dgm:pt modelId="{1C2255AB-EACC-47CF-B423-19A74FA5FDC9}" type="sibTrans" cxnId="{02FD48A7-34A8-4707-BC1D-F73C5C2E467A}">
      <dgm:prSet/>
      <dgm:spPr/>
      <dgm:t>
        <a:bodyPr/>
        <a:lstStyle/>
        <a:p>
          <a:endParaRPr lang="fi-FI"/>
        </a:p>
      </dgm:t>
    </dgm:pt>
    <dgm:pt modelId="{4FD5F95A-42E3-439B-8874-F6AC1FC05F72}">
      <dgm:prSet phldrT="[Text]"/>
      <dgm:spPr/>
      <dgm:t>
        <a:bodyPr/>
        <a:lstStyle/>
        <a:p>
          <a:r>
            <a:rPr lang="fi-FI">
              <a:solidFill>
                <a:schemeClr val="bg2">
                  <a:lumMod val="50000"/>
                </a:schemeClr>
              </a:solidFill>
            </a:rPr>
            <a:t>Catchment 3</a:t>
          </a:r>
        </a:p>
      </dgm:t>
    </dgm:pt>
    <dgm:pt modelId="{12EEF295-57BD-41A6-9F37-E80C880AB513}" type="parTrans" cxnId="{479DD971-0FD6-4844-8654-B6AE5DE81480}">
      <dgm:prSet/>
      <dgm:spPr/>
      <dgm:t>
        <a:bodyPr/>
        <a:lstStyle/>
        <a:p>
          <a:endParaRPr lang="fi-FI"/>
        </a:p>
      </dgm:t>
    </dgm:pt>
    <dgm:pt modelId="{3A1613C4-DA28-4A61-87D7-F4DA100E5294}" type="sibTrans" cxnId="{479DD971-0FD6-4844-8654-B6AE5DE81480}">
      <dgm:prSet/>
      <dgm:spPr/>
      <dgm:t>
        <a:bodyPr/>
        <a:lstStyle/>
        <a:p>
          <a:endParaRPr lang="fi-FI"/>
        </a:p>
      </dgm:t>
    </dgm:pt>
    <dgm:pt modelId="{932AF1E5-7145-411C-BE7A-E2DAD9E0F789}">
      <dgm:prSet phldrT="[Text]"/>
      <dgm:spPr/>
      <dgm:t>
        <a:bodyPr/>
        <a:lstStyle/>
        <a:p>
          <a:r>
            <a:rPr lang="fi-FI">
              <a:solidFill>
                <a:schemeClr val="bg2">
                  <a:lumMod val="50000"/>
                </a:schemeClr>
              </a:solidFill>
            </a:rPr>
            <a:t>Catchment 4</a:t>
          </a:r>
        </a:p>
      </dgm:t>
    </dgm:pt>
    <dgm:pt modelId="{AC150138-37C6-4989-9C8F-92E4C1BD0E64}" type="parTrans" cxnId="{F0282A0D-7941-4A7D-B788-F9281CA6F881}">
      <dgm:prSet/>
      <dgm:spPr/>
      <dgm:t>
        <a:bodyPr/>
        <a:lstStyle/>
        <a:p>
          <a:endParaRPr lang="fi-FI"/>
        </a:p>
      </dgm:t>
    </dgm:pt>
    <dgm:pt modelId="{DC2E1CDB-DDC0-4186-AC8F-D9DDCB3BF6ED}" type="sibTrans" cxnId="{F0282A0D-7941-4A7D-B788-F9281CA6F881}">
      <dgm:prSet/>
      <dgm:spPr/>
      <dgm:t>
        <a:bodyPr/>
        <a:lstStyle/>
        <a:p>
          <a:endParaRPr lang="fi-FI"/>
        </a:p>
      </dgm:t>
    </dgm:pt>
    <dgm:pt modelId="{83408879-33EE-4DCA-8FAB-018855949D1E}" type="pres">
      <dgm:prSet presAssocID="{0D91FD9B-B0D6-4598-8621-B88EBAC29D3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2FCAF0-E7EF-4364-9B41-2010D0EAC0F6}" type="pres">
      <dgm:prSet presAssocID="{0D91FD9B-B0D6-4598-8621-B88EBAC29D39}" presName="axisShape" presStyleLbl="bgShp" presStyleIdx="0" presStyleCnt="1"/>
      <dgm:spPr>
        <a:solidFill>
          <a:schemeClr val="tx1">
            <a:lumMod val="85000"/>
            <a:lumOff val="15000"/>
          </a:schemeClr>
        </a:solidFill>
      </dgm:spPr>
    </dgm:pt>
    <dgm:pt modelId="{D0C41815-DDC7-4241-8F78-37CFDDFD8C10}" type="pres">
      <dgm:prSet presAssocID="{0D91FD9B-B0D6-4598-8621-B88EBAC29D3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39D20F-8E79-4877-9ACF-5E6B27A241AC}" type="pres">
      <dgm:prSet presAssocID="{0D91FD9B-B0D6-4598-8621-B88EBAC29D3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ECAA74-B6FC-4A52-9D58-C4F5EB46544B}" type="pres">
      <dgm:prSet presAssocID="{0D91FD9B-B0D6-4598-8621-B88EBAC29D3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9CAC6B-7618-48E6-8151-0D6B4BB50886}" type="pres">
      <dgm:prSet presAssocID="{0D91FD9B-B0D6-4598-8621-B88EBAC29D3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282A0D-7941-4A7D-B788-F9281CA6F881}" srcId="{0D91FD9B-B0D6-4598-8621-B88EBAC29D39}" destId="{932AF1E5-7145-411C-BE7A-E2DAD9E0F789}" srcOrd="3" destOrd="0" parTransId="{AC150138-37C6-4989-9C8F-92E4C1BD0E64}" sibTransId="{DC2E1CDB-DDC0-4186-AC8F-D9DDCB3BF6ED}"/>
    <dgm:cxn modelId="{33CEDC2B-6A08-4955-B447-F32F2DBA035B}" type="presOf" srcId="{40FA878E-EDB9-42EE-B2A1-BD09012B5993}" destId="{D0C41815-DDC7-4241-8F78-37CFDDFD8C10}" srcOrd="0" destOrd="0" presId="urn:microsoft.com/office/officeart/2005/8/layout/matrix2"/>
    <dgm:cxn modelId="{B9E5EFFD-DF82-456E-B527-152EAFC02A29}" type="presOf" srcId="{4FD5F95A-42E3-439B-8874-F6AC1FC05F72}" destId="{6AECAA74-B6FC-4A52-9D58-C4F5EB46544B}" srcOrd="0" destOrd="0" presId="urn:microsoft.com/office/officeart/2005/8/layout/matrix2"/>
    <dgm:cxn modelId="{1A29F086-33BF-41E6-8A1F-08FCA3559E3B}" type="presOf" srcId="{C5A080BE-CA3C-441B-A572-B0AF1EF14623}" destId="{6A39D20F-8E79-4877-9ACF-5E6B27A241AC}" srcOrd="0" destOrd="0" presId="urn:microsoft.com/office/officeart/2005/8/layout/matrix2"/>
    <dgm:cxn modelId="{B49C0FA6-1FDB-4690-86CD-CC9505E1EFC5}" type="presOf" srcId="{932AF1E5-7145-411C-BE7A-E2DAD9E0F789}" destId="{879CAC6B-7618-48E6-8151-0D6B4BB50886}" srcOrd="0" destOrd="0" presId="urn:microsoft.com/office/officeart/2005/8/layout/matrix2"/>
    <dgm:cxn modelId="{479DD971-0FD6-4844-8654-B6AE5DE81480}" srcId="{0D91FD9B-B0D6-4598-8621-B88EBAC29D39}" destId="{4FD5F95A-42E3-439B-8874-F6AC1FC05F72}" srcOrd="2" destOrd="0" parTransId="{12EEF295-57BD-41A6-9F37-E80C880AB513}" sibTransId="{3A1613C4-DA28-4A61-87D7-F4DA100E5294}"/>
    <dgm:cxn modelId="{02FD48A7-34A8-4707-BC1D-F73C5C2E467A}" srcId="{0D91FD9B-B0D6-4598-8621-B88EBAC29D39}" destId="{C5A080BE-CA3C-441B-A572-B0AF1EF14623}" srcOrd="1" destOrd="0" parTransId="{1850DBCF-03AD-4C6C-B753-81E51B8516D0}" sibTransId="{1C2255AB-EACC-47CF-B423-19A74FA5FDC9}"/>
    <dgm:cxn modelId="{AD1F0792-95E9-45F0-BB8D-EA735C813C9F}" srcId="{0D91FD9B-B0D6-4598-8621-B88EBAC29D39}" destId="{40FA878E-EDB9-42EE-B2A1-BD09012B5993}" srcOrd="0" destOrd="0" parTransId="{962C55F4-FF40-4BAE-998C-EA88D907815C}" sibTransId="{D58AD2E5-AB81-4E6B-9931-C5CAA21EB782}"/>
    <dgm:cxn modelId="{533A4089-883B-4F76-8411-4BA9D7888F63}" type="presOf" srcId="{0D91FD9B-B0D6-4598-8621-B88EBAC29D39}" destId="{83408879-33EE-4DCA-8FAB-018855949D1E}" srcOrd="0" destOrd="0" presId="urn:microsoft.com/office/officeart/2005/8/layout/matrix2"/>
    <dgm:cxn modelId="{11F8095A-DF36-425D-A293-630B2A7951A4}" type="presParOf" srcId="{83408879-33EE-4DCA-8FAB-018855949D1E}" destId="{592FCAF0-E7EF-4364-9B41-2010D0EAC0F6}" srcOrd="0" destOrd="0" presId="urn:microsoft.com/office/officeart/2005/8/layout/matrix2"/>
    <dgm:cxn modelId="{30288458-DA09-484E-A808-D57017981A51}" type="presParOf" srcId="{83408879-33EE-4DCA-8FAB-018855949D1E}" destId="{D0C41815-DDC7-4241-8F78-37CFDDFD8C10}" srcOrd="1" destOrd="0" presId="urn:microsoft.com/office/officeart/2005/8/layout/matrix2"/>
    <dgm:cxn modelId="{D872CC6B-6FC8-4480-8CC5-E6DE4E13FDE0}" type="presParOf" srcId="{83408879-33EE-4DCA-8FAB-018855949D1E}" destId="{6A39D20F-8E79-4877-9ACF-5E6B27A241AC}" srcOrd="2" destOrd="0" presId="urn:microsoft.com/office/officeart/2005/8/layout/matrix2"/>
    <dgm:cxn modelId="{6A1B2E03-9064-4F20-A640-71ADDBF5DA92}" type="presParOf" srcId="{83408879-33EE-4DCA-8FAB-018855949D1E}" destId="{6AECAA74-B6FC-4A52-9D58-C4F5EB46544B}" srcOrd="3" destOrd="0" presId="urn:microsoft.com/office/officeart/2005/8/layout/matrix2"/>
    <dgm:cxn modelId="{3D4D9EF7-A0C7-4FA2-833B-397DE0863D8D}" type="presParOf" srcId="{83408879-33EE-4DCA-8FAB-018855949D1E}" destId="{879CAC6B-7618-48E6-8151-0D6B4BB508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FCAF0-E7EF-4364-9B41-2010D0EAC0F6}">
      <dsp:nvSpPr>
        <dsp:cNvPr id="0" name=""/>
        <dsp:cNvSpPr/>
      </dsp:nvSpPr>
      <dsp:spPr>
        <a:xfrm>
          <a:off x="1192522" y="0"/>
          <a:ext cx="2232472" cy="223247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C41815-DDC7-4241-8F78-37CFDDFD8C10}">
      <dsp:nvSpPr>
        <dsp:cNvPr id="0" name=""/>
        <dsp:cNvSpPr/>
      </dsp:nvSpPr>
      <dsp:spPr>
        <a:xfrm>
          <a:off x="1337632" y="145110"/>
          <a:ext cx="892988" cy="892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>
              <a:solidFill>
                <a:schemeClr val="bg2">
                  <a:lumMod val="50000"/>
                </a:schemeClr>
              </a:solidFill>
            </a:rPr>
            <a:t>Catchment 1</a:t>
          </a:r>
        </a:p>
      </dsp:txBody>
      <dsp:txXfrm>
        <a:off x="1381224" y="188702"/>
        <a:ext cx="805804" cy="805804"/>
      </dsp:txXfrm>
    </dsp:sp>
    <dsp:sp modelId="{6A39D20F-8E79-4877-9ACF-5E6B27A241AC}">
      <dsp:nvSpPr>
        <dsp:cNvPr id="0" name=""/>
        <dsp:cNvSpPr/>
      </dsp:nvSpPr>
      <dsp:spPr>
        <a:xfrm>
          <a:off x="2386894" y="145110"/>
          <a:ext cx="892988" cy="892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>
              <a:solidFill>
                <a:schemeClr val="bg2">
                  <a:lumMod val="50000"/>
                </a:schemeClr>
              </a:solidFill>
            </a:rPr>
            <a:t>Catchment 2</a:t>
          </a:r>
        </a:p>
      </dsp:txBody>
      <dsp:txXfrm>
        <a:off x="2430486" y="188702"/>
        <a:ext cx="805804" cy="805804"/>
      </dsp:txXfrm>
    </dsp:sp>
    <dsp:sp modelId="{6AECAA74-B6FC-4A52-9D58-C4F5EB46544B}">
      <dsp:nvSpPr>
        <dsp:cNvPr id="0" name=""/>
        <dsp:cNvSpPr/>
      </dsp:nvSpPr>
      <dsp:spPr>
        <a:xfrm>
          <a:off x="1337632" y="1194372"/>
          <a:ext cx="892988" cy="892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>
              <a:solidFill>
                <a:schemeClr val="bg2">
                  <a:lumMod val="50000"/>
                </a:schemeClr>
              </a:solidFill>
            </a:rPr>
            <a:t>Catchment 3</a:t>
          </a:r>
        </a:p>
      </dsp:txBody>
      <dsp:txXfrm>
        <a:off x="1381224" y="1237964"/>
        <a:ext cx="805804" cy="805804"/>
      </dsp:txXfrm>
    </dsp:sp>
    <dsp:sp modelId="{879CAC6B-7618-48E6-8151-0D6B4BB50886}">
      <dsp:nvSpPr>
        <dsp:cNvPr id="0" name=""/>
        <dsp:cNvSpPr/>
      </dsp:nvSpPr>
      <dsp:spPr>
        <a:xfrm>
          <a:off x="2386894" y="1194372"/>
          <a:ext cx="892988" cy="892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>
              <a:solidFill>
                <a:schemeClr val="bg2">
                  <a:lumMod val="50000"/>
                </a:schemeClr>
              </a:solidFill>
            </a:rPr>
            <a:t>Catchment 4</a:t>
          </a:r>
        </a:p>
      </dsp:txBody>
      <dsp:txXfrm>
        <a:off x="2430486" y="1237964"/>
        <a:ext cx="805804" cy="805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DB118-876D-41CD-A3AB-6D61321A4562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CFA8A-FA72-4056-BF61-898BED44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10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1"/>
            <a:ext cx="502920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noProof="0" smtClean="0"/>
              <a:t>Klicka här för att ändra format på bakgrundstexten</a:t>
            </a:r>
          </a:p>
          <a:p>
            <a:pPr lvl="1"/>
            <a:r>
              <a:rPr lang="sv-SE" altLang="en-US" noProof="0" smtClean="0"/>
              <a:t>Nivå två</a:t>
            </a:r>
          </a:p>
          <a:p>
            <a:pPr lvl="2"/>
            <a:r>
              <a:rPr lang="sv-SE" altLang="en-US" noProof="0" smtClean="0"/>
              <a:t>Nivå tre</a:t>
            </a:r>
          </a:p>
          <a:p>
            <a:pPr lvl="3"/>
            <a:r>
              <a:rPr lang="sv-SE" altLang="en-US" noProof="0" smtClean="0"/>
              <a:t>Nivå fyra</a:t>
            </a:r>
          </a:p>
          <a:p>
            <a:pPr lvl="4"/>
            <a:r>
              <a:rPr lang="sv-SE" altLang="en-US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058494-A174-4C11-85AE-8D966C40AA93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551984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0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nature/biodiversity/comm2006/2020.htm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C15F8-C741-42AC-9C2E-032F2487953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447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197E5217-68C0-480F-828B-EFB88D02A519}" type="slidenum">
              <a:rPr lang="sv-SE" altLang="en-US" sz="1200" smtClean="0"/>
              <a:pPr/>
              <a:t>10</a:t>
            </a:fld>
            <a:endParaRPr lang="sv-SE" altLang="en-US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v-SE" altLang="en-US" dirty="0" smtClean="0"/>
              <a:t>Efter punkt 1:</a:t>
            </a:r>
            <a:r>
              <a:rPr lang="sv-SE" altLang="en-US" baseline="0" dirty="0" smtClean="0"/>
              <a:t> </a:t>
            </a:r>
          </a:p>
          <a:p>
            <a:pPr eaLnBrk="1" hangingPunct="1"/>
            <a:r>
              <a:rPr lang="sv-SE" altLang="en-US" baseline="0" dirty="0" smtClean="0"/>
              <a:t>The ES </a:t>
            </a:r>
            <a:r>
              <a:rPr lang="sv-SE" altLang="en-US" baseline="0" dirty="0" err="1" smtClean="0"/>
              <a:t>concept</a:t>
            </a:r>
            <a:r>
              <a:rPr lang="sv-SE" altLang="en-US" baseline="0" dirty="0" smtClean="0"/>
              <a:t> is </a:t>
            </a:r>
            <a:r>
              <a:rPr lang="sv-SE" altLang="en-US" baseline="0" dirty="0" err="1" smtClean="0"/>
              <a:t>thus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included</a:t>
            </a:r>
            <a:r>
              <a:rPr lang="sv-SE" altLang="en-US" baseline="0" dirty="0" smtClean="0"/>
              <a:t> in national </a:t>
            </a:r>
            <a:r>
              <a:rPr lang="sv-SE" altLang="en-US" baseline="0" dirty="0" err="1" smtClean="0"/>
              <a:t>accounting</a:t>
            </a:r>
            <a:r>
              <a:rPr lang="sv-SE" altLang="en-US" baseline="0" dirty="0" smtClean="0"/>
              <a:t> texts and for Sweden I </a:t>
            </a:r>
            <a:r>
              <a:rPr lang="sv-SE" altLang="en-US" baseline="0" dirty="0" err="1" smtClean="0"/>
              <a:t>even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think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that</a:t>
            </a:r>
            <a:r>
              <a:rPr lang="sv-SE" altLang="en-US" baseline="0" dirty="0" smtClean="0"/>
              <a:t> all ESS </a:t>
            </a:r>
            <a:r>
              <a:rPr lang="sv-SE" altLang="en-US" baseline="0" dirty="0" err="1" smtClean="0"/>
              <a:t>should</a:t>
            </a:r>
            <a:r>
              <a:rPr lang="sv-SE" altLang="en-US" baseline="0" dirty="0" smtClean="0"/>
              <a:t> be </a:t>
            </a:r>
            <a:r>
              <a:rPr lang="sv-SE" altLang="en-US" baseline="0" dirty="0" err="1" smtClean="0"/>
              <a:t>valued</a:t>
            </a:r>
            <a:r>
              <a:rPr lang="sv-SE" altLang="en-US" baseline="0" dirty="0" smtClean="0"/>
              <a:t> by 2020.</a:t>
            </a:r>
          </a:p>
          <a:p>
            <a:pPr eaLnBrk="1" hangingPunct="1"/>
            <a:r>
              <a:rPr lang="sv-SE" altLang="en-US" baseline="0" dirty="0" err="1" smtClean="0"/>
              <a:t>These</a:t>
            </a:r>
            <a:r>
              <a:rPr lang="sv-SE" altLang="en-US" baseline="0" dirty="0" smtClean="0"/>
              <a:t> texts </a:t>
            </a:r>
            <a:r>
              <a:rPr lang="sv-SE" altLang="en-US" baseline="0" dirty="0" err="1" smtClean="0"/>
              <a:t>also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mention</a:t>
            </a:r>
            <a:r>
              <a:rPr lang="sv-SE" altLang="en-US" baseline="0" dirty="0" smtClean="0"/>
              <a:t> the </a:t>
            </a:r>
            <a:r>
              <a:rPr lang="sv-SE" altLang="en-US" baseline="0" dirty="0" err="1" smtClean="0"/>
              <a:t>link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to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biodiversity</a:t>
            </a:r>
            <a:r>
              <a:rPr lang="sv-SE" altLang="en-US" baseline="0" dirty="0" smtClean="0"/>
              <a:t>, </a:t>
            </a:r>
            <a:r>
              <a:rPr lang="sv-SE" altLang="en-US" baseline="0" dirty="0" err="1" smtClean="0"/>
              <a:t>synergies</a:t>
            </a:r>
            <a:r>
              <a:rPr lang="sv-SE" altLang="en-US" baseline="0" dirty="0" smtClean="0"/>
              <a:t> and </a:t>
            </a:r>
            <a:r>
              <a:rPr lang="sv-SE" altLang="en-US" baseline="0" dirty="0" err="1" smtClean="0"/>
              <a:t>tradeoffs</a:t>
            </a:r>
            <a:r>
              <a:rPr lang="sv-SE" altLang="en-US" baseline="0" dirty="0" smtClean="0"/>
              <a:t> [LÄS]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altLang="en-US" dirty="0" smtClean="0"/>
              <a:t>Efter punkt 2:</a:t>
            </a:r>
            <a:r>
              <a:rPr lang="sv-SE" altLang="en-US" baseline="0" dirty="0" smtClean="0"/>
              <a:t> </a:t>
            </a:r>
          </a:p>
          <a:p>
            <a:pPr eaLnBrk="1" hangingPunct="1"/>
            <a:r>
              <a:rPr lang="en-US" altLang="en-US" dirty="0" smtClean="0"/>
              <a:t>ESS is a wide concept and working on them is simplified by some sort of structuring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0CD1D903-EC25-48FF-A8CD-521487ED6FA7}" type="slidenum">
              <a:rPr lang="sv-SE" altLang="en-US" sz="1200" smtClean="0"/>
              <a:pPr/>
              <a:t>11</a:t>
            </a:fld>
            <a:endParaRPr lang="sv-SE" altLang="en-US" sz="1200" smtClean="0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r" eaLnBrk="1" hangingPunct="1"/>
            <a:fld id="{1020C38D-AB5A-4AD7-A4D3-83570358D7EB}" type="slidenum">
              <a:rPr lang="sv-SE" altLang="en-US" sz="1200"/>
              <a:pPr algn="r" eaLnBrk="1" hangingPunct="1"/>
              <a:t>11</a:t>
            </a:fld>
            <a:endParaRPr lang="sv-SE" altLang="en-US" sz="1200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sv-SE" altLang="en-US" dirty="0" smtClean="0"/>
              <a:t>Most </a:t>
            </a:r>
            <a:r>
              <a:rPr lang="sv-SE" altLang="en-US" dirty="0" err="1" smtClean="0"/>
              <a:t>commonly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seen</a:t>
            </a:r>
            <a:r>
              <a:rPr lang="sv-SE" altLang="en-US" dirty="0" smtClean="0"/>
              <a:t> in science</a:t>
            </a:r>
          </a:p>
          <a:p>
            <a:pPr defTabSz="457200" eaLnBrk="1" hangingPunct="1">
              <a:spcBef>
                <a:spcPct val="0"/>
              </a:spcBef>
            </a:pPr>
            <a:r>
              <a:rPr lang="sv-SE" altLang="en-US" dirty="0" smtClean="0"/>
              <a:t>Prov: </a:t>
            </a:r>
            <a:r>
              <a:rPr lang="sv-SE" altLang="en-US" dirty="0" err="1" smtClean="0"/>
              <a:t>wood</a:t>
            </a:r>
            <a:r>
              <a:rPr lang="sv-SE" altLang="en-US" dirty="0" smtClean="0"/>
              <a:t> or </a:t>
            </a:r>
            <a:r>
              <a:rPr lang="sv-SE" altLang="en-US" dirty="0" err="1" smtClean="0"/>
              <a:t>bilberry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production</a:t>
            </a:r>
            <a:r>
              <a:rPr lang="sv-SE" altLang="en-US" dirty="0" smtClean="0"/>
              <a:t>; </a:t>
            </a:r>
            <a:br>
              <a:rPr lang="sv-SE" altLang="en-US" dirty="0" smtClean="0"/>
            </a:br>
            <a:r>
              <a:rPr lang="sv-SE" altLang="en-US" dirty="0" err="1" smtClean="0"/>
              <a:t>Regulating</a:t>
            </a:r>
            <a:r>
              <a:rPr lang="sv-SE" altLang="en-US" dirty="0" smtClean="0"/>
              <a:t>: </a:t>
            </a:r>
            <a:r>
              <a:rPr lang="sv-SE" altLang="en-US" dirty="0" err="1" smtClean="0"/>
              <a:t>carbon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sequestration</a:t>
            </a:r>
            <a:r>
              <a:rPr lang="sv-SE" altLang="en-US" dirty="0" smtClean="0"/>
              <a:t>; </a:t>
            </a:r>
          </a:p>
          <a:p>
            <a:pPr defTabSz="457200" eaLnBrk="1" hangingPunct="1">
              <a:spcBef>
                <a:spcPct val="0"/>
              </a:spcBef>
            </a:pPr>
            <a:r>
              <a:rPr lang="sv-SE" altLang="en-US" dirty="0" err="1" smtClean="0"/>
              <a:t>Supporting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serv</a:t>
            </a:r>
            <a:r>
              <a:rPr lang="sv-SE" altLang="en-US" dirty="0" smtClean="0"/>
              <a:t> underpinning all </a:t>
            </a:r>
            <a:r>
              <a:rPr lang="sv-SE" altLang="en-US" dirty="0" err="1" smtClean="0"/>
              <a:t>other</a:t>
            </a:r>
            <a:r>
              <a:rPr lang="sv-SE" altLang="en-US" dirty="0" smtClean="0"/>
              <a:t> services: </a:t>
            </a:r>
            <a:r>
              <a:rPr lang="sv-SE" altLang="en-US" dirty="0" err="1" smtClean="0"/>
              <a:t>primary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production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of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organic</a:t>
            </a:r>
            <a:r>
              <a:rPr lang="sv-SE" altLang="en-US" dirty="0" smtClean="0"/>
              <a:t> material </a:t>
            </a:r>
            <a:r>
              <a:rPr lang="sv-SE" altLang="en-US" dirty="0" err="1" smtClean="0"/>
              <a:t>that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we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use</a:t>
            </a:r>
            <a:r>
              <a:rPr lang="sv-SE" altLang="en-US" dirty="0" smtClean="0"/>
              <a:t>; </a:t>
            </a:r>
          </a:p>
          <a:p>
            <a:pPr defTabSz="457200" eaLnBrk="1" hangingPunct="1">
              <a:spcBef>
                <a:spcPct val="0"/>
              </a:spcBef>
            </a:pPr>
            <a:r>
              <a:rPr lang="sv-SE" altLang="en-US" dirty="0" err="1" smtClean="0"/>
              <a:t>Cultural</a:t>
            </a:r>
            <a:r>
              <a:rPr lang="sv-SE" altLang="en-US" dirty="0" smtClean="0"/>
              <a:t>: </a:t>
            </a:r>
            <a:r>
              <a:rPr lang="sv-SE" altLang="en-US" dirty="0" err="1" smtClean="0"/>
              <a:t>picking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berries</a:t>
            </a:r>
            <a:r>
              <a:rPr lang="sv-SE" altLang="en-US" dirty="0" smtClean="0"/>
              <a:t>, </a:t>
            </a:r>
            <a:r>
              <a:rPr lang="sv-SE" altLang="en-US" dirty="0" err="1" smtClean="0"/>
              <a:t>viewing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biodiversity</a:t>
            </a:r>
            <a:r>
              <a:rPr lang="sv-SE" altLang="en-US" baseline="0" dirty="0" smtClean="0"/>
              <a:t> and </a:t>
            </a:r>
            <a:r>
              <a:rPr lang="sv-SE" altLang="en-US" baseline="0" dirty="0" err="1" smtClean="0"/>
              <a:t>beautiful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forest</a:t>
            </a:r>
            <a:r>
              <a:rPr lang="sv-SE" altLang="en-US" baseline="0" dirty="0" smtClean="0"/>
              <a:t> landscapes</a:t>
            </a:r>
            <a:endParaRPr lang="sv-SE" altLang="en-US" dirty="0" smtClean="0"/>
          </a:p>
          <a:p>
            <a:pPr defTabSz="457200" eaLnBrk="1" hangingPunct="1">
              <a:spcBef>
                <a:spcPct val="0"/>
              </a:spcBef>
            </a:pPr>
            <a:endParaRPr lang="sv-SE" altLang="en-US" dirty="0" smtClean="0"/>
          </a:p>
          <a:p>
            <a:pPr defTabSz="457200" eaLnBrk="1" hangingPunct="1">
              <a:spcBef>
                <a:spcPct val="0"/>
              </a:spcBef>
            </a:pPr>
            <a:r>
              <a:rPr lang="sv-SE" altLang="en-US" dirty="0" err="1" smtClean="0"/>
              <a:t>But</a:t>
            </a:r>
            <a:r>
              <a:rPr lang="sv-SE" altLang="en-US" dirty="0" smtClean="0"/>
              <a:t> the EU has a </a:t>
            </a:r>
            <a:r>
              <a:rPr lang="sv-SE" altLang="en-US" dirty="0" err="1" smtClean="0"/>
              <a:t>somewhat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wider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perspective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EE703878-D495-480E-A776-EE4BA118C6A4}" type="slidenum">
              <a:rPr lang="sv-SE" altLang="en-US" sz="1200" smtClean="0"/>
              <a:pPr/>
              <a:t>12</a:t>
            </a:fld>
            <a:endParaRPr lang="sv-SE" altLang="en-US" sz="1200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r" eaLnBrk="1" hangingPunct="1"/>
            <a:fld id="{B12F8AA6-7786-49AB-B469-F15C20543279}" type="slidenum">
              <a:rPr lang="sv-SE" altLang="en-US" sz="1200"/>
              <a:pPr algn="r" eaLnBrk="1" hangingPunct="1"/>
              <a:t>12</a:t>
            </a:fld>
            <a:endParaRPr lang="sv-SE" altLang="en-US" sz="12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sv-SE" altLang="en-US" dirty="0" err="1" smtClean="0"/>
              <a:t>This</a:t>
            </a:r>
            <a:r>
              <a:rPr lang="sv-SE" altLang="en-US" dirty="0" smtClean="0"/>
              <a:t> is the EU-CICES </a:t>
            </a:r>
            <a:r>
              <a:rPr lang="sv-SE" altLang="en-US" dirty="0" err="1" smtClean="0"/>
              <a:t>classification</a:t>
            </a:r>
            <a:endParaRPr lang="sv-SE" altLang="en-US" dirty="0" smtClean="0"/>
          </a:p>
          <a:p>
            <a:pPr defTabSz="457200" eaLnBrk="1" hangingPunct="1">
              <a:spcBef>
                <a:spcPct val="0"/>
              </a:spcBef>
            </a:pPr>
            <a:r>
              <a:rPr lang="sv-SE" altLang="en-US" dirty="0" smtClean="0"/>
              <a:t>It is </a:t>
            </a:r>
            <a:r>
              <a:rPr lang="sv-SE" altLang="en-US" dirty="0" err="1" smtClean="0"/>
              <a:t>simpler</a:t>
            </a:r>
            <a:r>
              <a:rPr lang="sv-SE" altLang="en-US" dirty="0" smtClean="0"/>
              <a:t> in </a:t>
            </a:r>
            <a:r>
              <a:rPr lang="sv-SE" altLang="en-US" dirty="0" err="1" smtClean="0"/>
              <a:t>defining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two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main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groups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of</a:t>
            </a:r>
            <a:r>
              <a:rPr lang="sv-SE" altLang="en-US" dirty="0" smtClean="0"/>
              <a:t> ES, </a:t>
            </a:r>
            <a:r>
              <a:rPr lang="sv-SE" altLang="en-US" dirty="0" err="1" smtClean="0"/>
              <a:t>but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also</a:t>
            </a:r>
            <a:r>
              <a:rPr lang="sv-SE" altLang="en-US" dirty="0" smtClean="0"/>
              <a:t> talks </a:t>
            </a:r>
            <a:r>
              <a:rPr lang="sv-SE" altLang="en-US" dirty="0" err="1" smtClean="0"/>
              <a:t>about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Goods</a:t>
            </a:r>
            <a:r>
              <a:rPr lang="sv-SE" altLang="en-US" dirty="0" smtClean="0"/>
              <a:t> and </a:t>
            </a:r>
            <a:r>
              <a:rPr lang="sv-SE" altLang="en-US" dirty="0" err="1" smtClean="0"/>
              <a:t>their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Values</a:t>
            </a:r>
            <a:endParaRPr lang="sv-SE" altLang="en-US" dirty="0" smtClean="0"/>
          </a:p>
          <a:p>
            <a:pPr defTabSz="457200" eaLnBrk="1" hangingPunct="1">
              <a:spcBef>
                <a:spcPct val="0"/>
              </a:spcBef>
            </a:pPr>
            <a:r>
              <a:rPr lang="sv-SE" altLang="en-US" dirty="0" err="1" smtClean="0"/>
              <a:t>But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what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can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we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use</a:t>
            </a:r>
            <a:r>
              <a:rPr lang="sv-SE" altLang="en-US" dirty="0" smtClean="0"/>
              <a:t> the</a:t>
            </a:r>
            <a:r>
              <a:rPr lang="sv-SE" altLang="en-US" baseline="0" dirty="0" smtClean="0"/>
              <a:t> term ”ES” </a:t>
            </a:r>
            <a:r>
              <a:rPr lang="sv-SE" altLang="en-US" dirty="0" smtClean="0"/>
              <a:t>for – </a:t>
            </a:r>
            <a:r>
              <a:rPr lang="sv-SE" altLang="en-US" dirty="0" err="1" smtClean="0"/>
              <a:t>what</a:t>
            </a:r>
            <a:r>
              <a:rPr lang="sv-SE" altLang="en-US" baseline="0" dirty="0" smtClean="0"/>
              <a:t> is it</a:t>
            </a:r>
            <a:r>
              <a:rPr lang="sv-SE" altLang="en-US" dirty="0" smtClean="0"/>
              <a:t>?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B9A052C3-4744-43F5-A63A-E444D3F6694B}" type="slidenum">
              <a:rPr lang="sv-SE" altLang="en-US" sz="1200" smtClean="0"/>
              <a:pPr/>
              <a:t>13</a:t>
            </a:fld>
            <a:endParaRPr lang="sv-SE" altLang="en-US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en-US" dirty="0" smtClean="0"/>
              <a:t>LÄS</a:t>
            </a:r>
          </a:p>
          <a:p>
            <a:pPr eaLnBrk="1" hangingPunct="1"/>
            <a:r>
              <a:rPr lang="sv-SE" altLang="en-US" dirty="0" err="1" smtClean="0"/>
              <a:t>How</a:t>
            </a:r>
            <a:r>
              <a:rPr lang="sv-SE" altLang="en-US" baseline="0" dirty="0" smtClean="0"/>
              <a:t> do </a:t>
            </a:r>
            <a:r>
              <a:rPr lang="sv-SE" altLang="en-US" baseline="0" dirty="0" err="1" smtClean="0"/>
              <a:t>we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then</a:t>
            </a:r>
            <a:r>
              <a:rPr lang="sv-SE" altLang="en-US" baseline="0" dirty="0" smtClean="0"/>
              <a:t> make ES </a:t>
            </a:r>
            <a:r>
              <a:rPr lang="sv-SE" altLang="en-US" baseline="0" dirty="0" err="1" smtClean="0"/>
              <a:t>operational</a:t>
            </a:r>
            <a:r>
              <a:rPr lang="sv-SE" altLang="en-US" baseline="0" dirty="0" smtClean="0"/>
              <a:t>, </a:t>
            </a:r>
            <a:r>
              <a:rPr lang="sv-SE" altLang="en-US" baseline="0" dirty="0" err="1" smtClean="0"/>
              <a:t>i.e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use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them</a:t>
            </a:r>
            <a:r>
              <a:rPr lang="sv-SE" altLang="en-US" baseline="0" dirty="0" smtClean="0"/>
              <a:t> in </a:t>
            </a:r>
            <a:r>
              <a:rPr lang="sv-SE" altLang="en-US" baseline="0" dirty="0" err="1" smtClean="0"/>
              <a:t>practice</a:t>
            </a:r>
            <a:r>
              <a:rPr lang="sv-SE" altLang="en-US" baseline="0" dirty="0" smtClean="0"/>
              <a:t>?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103E5CEE-01A6-47C8-98E9-E66784DC8F77}" type="slidenum">
              <a:rPr lang="sv-SE" altLang="en-US" sz="1200" smtClean="0"/>
              <a:pPr/>
              <a:t>14</a:t>
            </a:fld>
            <a:endParaRPr lang="sv-SE" alt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en-US" dirty="0" smtClean="0"/>
              <a:t>Present, </a:t>
            </a:r>
            <a:r>
              <a:rPr lang="sv-SE" altLang="en-US" dirty="0" err="1" smtClean="0"/>
              <a:t>future</a:t>
            </a:r>
            <a:r>
              <a:rPr lang="sv-SE" altLang="en-US" dirty="0" smtClean="0"/>
              <a:t>: i.e. </a:t>
            </a:r>
            <a:r>
              <a:rPr lang="sv-SE" altLang="en-US" dirty="0" err="1" smtClean="0"/>
              <a:t>when</a:t>
            </a:r>
            <a:r>
              <a:rPr lang="sv-SE" altLang="en-US" baseline="0" dirty="0" smtClean="0"/>
              <a:t> the </a:t>
            </a:r>
            <a:r>
              <a:rPr lang="sv-SE" altLang="en-US" baseline="0" dirty="0" err="1" smtClean="0"/>
              <a:t>value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does</a:t>
            </a:r>
            <a:r>
              <a:rPr lang="sv-SE" altLang="en-US" baseline="0" dirty="0" smtClean="0"/>
              <a:t> not </a:t>
            </a:r>
            <a:r>
              <a:rPr lang="sv-SE" altLang="en-US" baseline="0" dirty="0" err="1" smtClean="0"/>
              <a:t>change</a:t>
            </a:r>
            <a:endParaRPr lang="sv-SE" altLang="en-US" baseline="0" dirty="0" smtClean="0"/>
          </a:p>
          <a:p>
            <a:pPr eaLnBrk="1" hangingPunct="1"/>
            <a:r>
              <a:rPr lang="sv-SE" altLang="en-US" baseline="0" dirty="0" err="1" smtClean="0"/>
              <a:t>Next</a:t>
            </a:r>
            <a:r>
              <a:rPr lang="sv-SE" altLang="en-US" baseline="0" dirty="0" smtClean="0"/>
              <a:t>: </a:t>
            </a:r>
            <a:r>
              <a:rPr lang="sv-SE" altLang="en-US" baseline="0" dirty="0" err="1" smtClean="0"/>
              <a:t>case</a:t>
            </a:r>
            <a:r>
              <a:rPr lang="sv-SE" altLang="en-US" baseline="0" dirty="0" smtClean="0"/>
              <a:t> studies </a:t>
            </a:r>
            <a:r>
              <a:rPr lang="sv-SE" altLang="en-US" baseline="0" dirty="0" err="1" smtClean="0"/>
              <a:t>making</a:t>
            </a:r>
            <a:r>
              <a:rPr lang="sv-SE" altLang="en-US" baseline="0" dirty="0" smtClean="0"/>
              <a:t> ES </a:t>
            </a:r>
            <a:r>
              <a:rPr lang="sv-SE" altLang="en-US" baseline="0" dirty="0" err="1" smtClean="0"/>
              <a:t>concept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operational</a:t>
            </a:r>
            <a:r>
              <a:rPr lang="sv-SE" altLang="en-US" baseline="0" dirty="0" smtClean="0"/>
              <a:t>, i.e. </a:t>
            </a:r>
            <a:r>
              <a:rPr lang="sv-SE" altLang="en-US" baseline="0" dirty="0" err="1" smtClean="0"/>
              <a:t>ecological</a:t>
            </a:r>
            <a:r>
              <a:rPr lang="sv-SE" altLang="en-US" baseline="0" dirty="0" smtClean="0"/>
              <a:t> studies </a:t>
            </a:r>
            <a:r>
              <a:rPr lang="sv-SE" altLang="en-US" baseline="0" dirty="0" err="1" smtClean="0"/>
              <a:t>guiding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us</a:t>
            </a:r>
            <a:r>
              <a:rPr lang="sv-SE" altLang="en-US" baseline="0" dirty="0" smtClean="0"/>
              <a:t> in </a:t>
            </a:r>
            <a:r>
              <a:rPr lang="sv-SE" altLang="en-US" baseline="0" dirty="0" err="1" smtClean="0"/>
              <a:t>how</a:t>
            </a:r>
            <a:r>
              <a:rPr lang="sv-SE" altLang="en-US" baseline="0" dirty="0" smtClean="0"/>
              <a:t> management </a:t>
            </a:r>
            <a:r>
              <a:rPr lang="sv-SE" altLang="en-US" baseline="0" dirty="0" err="1" smtClean="0"/>
              <a:t>affects</a:t>
            </a:r>
            <a:r>
              <a:rPr lang="sv-SE" altLang="en-US" baseline="0" dirty="0" smtClean="0"/>
              <a:t> ES </a:t>
            </a:r>
            <a:r>
              <a:rPr lang="sv-SE" altLang="en-US" baseline="0" dirty="0" err="1" smtClean="0"/>
              <a:t>today</a:t>
            </a:r>
            <a:r>
              <a:rPr lang="sv-SE" altLang="en-US" baseline="0" dirty="0" smtClean="0"/>
              <a:t> and </a:t>
            </a:r>
            <a:r>
              <a:rPr lang="sv-SE" altLang="en-US" baseline="0" dirty="0" err="1" smtClean="0"/>
              <a:t>into</a:t>
            </a:r>
            <a:r>
              <a:rPr lang="sv-SE" altLang="en-US" baseline="0" dirty="0" smtClean="0"/>
              <a:t> the </a:t>
            </a:r>
            <a:r>
              <a:rPr lang="sv-SE" altLang="en-US" baseline="0" dirty="0" err="1" smtClean="0"/>
              <a:t>future</a:t>
            </a:r>
            <a:endParaRPr lang="sv-SE" altLang="en-US" baseline="0" dirty="0" smtClean="0"/>
          </a:p>
          <a:p>
            <a:pPr eaLnBrk="1" hangingPunct="1"/>
            <a:r>
              <a:rPr lang="sv-SE" altLang="en-US" baseline="0" dirty="0" smtClean="0"/>
              <a:t>The </a:t>
            </a:r>
            <a:r>
              <a:rPr lang="sv-SE" altLang="en-US" baseline="0" dirty="0" err="1" smtClean="0"/>
              <a:t>first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one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concerns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patterns</a:t>
            </a:r>
            <a:r>
              <a:rPr lang="sv-SE" altLang="en-US" baseline="0" dirty="0" smtClean="0"/>
              <a:t> in the </a:t>
            </a:r>
            <a:r>
              <a:rPr lang="sv-SE" altLang="en-US" baseline="0" dirty="0" err="1" smtClean="0"/>
              <a:t>forests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of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today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E8664F1F-5E66-4428-A5BC-6B6703B316DE}" type="slidenum">
              <a:rPr lang="sv-SE" altLang="en-US" sz="1200" smtClean="0"/>
              <a:pPr/>
              <a:t>15</a:t>
            </a:fld>
            <a:endParaRPr lang="sv-SE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415791"/>
            <a:ext cx="548640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v-SE" altLang="en-US" baseline="0" dirty="0" smtClean="0"/>
              <a:t>The </a:t>
            </a:r>
            <a:r>
              <a:rPr lang="sv-SE" altLang="en-US" baseline="0" dirty="0" err="1" smtClean="0"/>
              <a:t>main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motive</a:t>
            </a:r>
            <a:r>
              <a:rPr lang="sv-SE" altLang="en-US" baseline="0" dirty="0" smtClean="0"/>
              <a:t> for </a:t>
            </a:r>
            <a:r>
              <a:rPr lang="sv-SE" altLang="en-US" baseline="0" dirty="0" err="1" smtClean="0"/>
              <a:t>this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study</a:t>
            </a:r>
            <a:r>
              <a:rPr lang="sv-SE" altLang="en-US" baseline="0" dirty="0" smtClean="0"/>
              <a:t> is the </a:t>
            </a:r>
            <a:r>
              <a:rPr lang="sv-SE" altLang="en-US" baseline="0" dirty="0" err="1" smtClean="0"/>
              <a:t>described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reliance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of</a:t>
            </a:r>
            <a:r>
              <a:rPr lang="sv-SE" altLang="en-US" baseline="0" dirty="0" smtClean="0"/>
              <a:t> ES on </a:t>
            </a:r>
            <a:r>
              <a:rPr lang="sv-SE" altLang="en-US" baseline="0" dirty="0" err="1" smtClean="0"/>
              <a:t>biodiversity</a:t>
            </a:r>
            <a:r>
              <a:rPr lang="sv-SE" altLang="en-US" baseline="0" dirty="0" smtClean="0"/>
              <a:t> – at </a:t>
            </a:r>
            <a:r>
              <a:rPr lang="sv-SE" altLang="en-US" baseline="0" dirty="0" err="1" smtClean="0"/>
              <a:t>this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time</a:t>
            </a:r>
            <a:r>
              <a:rPr lang="sv-SE" altLang="en-US" baseline="0" dirty="0" smtClean="0"/>
              <a:t> the relationship </a:t>
            </a:r>
            <a:r>
              <a:rPr lang="sv-SE" altLang="en-US" baseline="0" dirty="0" err="1" smtClean="0"/>
              <a:t>between</a:t>
            </a:r>
            <a:r>
              <a:rPr lang="sv-SE" altLang="en-US" baseline="0" dirty="0" smtClean="0"/>
              <a:t> E FUNCTION and </a:t>
            </a:r>
            <a:r>
              <a:rPr lang="sv-SE" altLang="en-US" baseline="0" dirty="0" err="1" smtClean="0"/>
              <a:t>biodiv</a:t>
            </a:r>
            <a:r>
              <a:rPr lang="sv-SE" altLang="en-US" baseline="0" dirty="0" smtClean="0"/>
              <a:t> in </a:t>
            </a:r>
            <a:r>
              <a:rPr lang="sv-SE" altLang="en-US" baseline="0" dirty="0" err="1" smtClean="0"/>
              <a:t>forest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was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well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established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but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none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had</a:t>
            </a:r>
            <a:r>
              <a:rPr lang="sv-SE" altLang="en-US" baseline="0" dirty="0" smtClean="0"/>
              <a:t> studies the </a:t>
            </a:r>
            <a:r>
              <a:rPr lang="sv-SE" altLang="en-US" baseline="0" dirty="0" err="1" smtClean="0"/>
              <a:t>link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btween</a:t>
            </a:r>
            <a:r>
              <a:rPr lang="sv-SE" altLang="en-US" baseline="0" dirty="0" smtClean="0"/>
              <a:t> different ES and </a:t>
            </a:r>
            <a:r>
              <a:rPr lang="sv-SE" altLang="en-US" baseline="0" dirty="0" err="1" smtClean="0"/>
              <a:t>biodiversity</a:t>
            </a:r>
            <a:r>
              <a:rPr lang="sv-SE" altLang="en-US" baseline="0" dirty="0" smtClean="0"/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Leader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LG, </a:t>
            </a:r>
            <a:r>
              <a:rPr lang="sv-SE" baseline="0" dirty="0" err="1" smtClean="0"/>
              <a:t>postdoc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authours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reflecting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wide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range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competences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58494-A174-4C11-85AE-8D966C40AA93}" type="slidenum">
              <a:rPr lang="sv-SE" altLang="en-US" smtClean="0"/>
              <a:pPr>
                <a:defRPr/>
              </a:pPr>
              <a:t>16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671736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A6FDAA28-53F6-4B1B-81CC-57CC18ADAA6E}" type="slidenum">
              <a:rPr lang="en-US" altLang="en-US" sz="1200" smtClean="0">
                <a:latin typeface="Arial" charset="0"/>
              </a:rPr>
              <a:pPr/>
              <a:t>17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6AA45C34-3B1A-4072-875C-13816B0E716D}" type="slidenum">
              <a:rPr lang="en-US" altLang="en-US" sz="1200" smtClean="0">
                <a:latin typeface="Arial" charset="0"/>
              </a:rPr>
              <a:pPr/>
              <a:t>18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76AC9D35-3BE9-4C11-A70F-249CAE65B51E}" type="slidenum">
              <a:rPr lang="en-US" altLang="en-US" sz="1200" smtClean="0">
                <a:latin typeface="Arial" charset="0"/>
              </a:rPr>
              <a:pPr/>
              <a:t>19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E8664F1F-5E66-4428-A5BC-6B6703B316DE}" type="slidenum">
              <a:rPr lang="sv-SE" altLang="en-US" sz="1200" smtClean="0"/>
              <a:pPr/>
              <a:t>2</a:t>
            </a:fld>
            <a:endParaRPr lang="sv-SE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415791"/>
            <a:ext cx="548640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v-SE" altLang="en-US" baseline="0" dirty="0" err="1" smtClean="0"/>
              <a:t>Next</a:t>
            </a:r>
            <a:r>
              <a:rPr lang="sv-SE" altLang="en-US" baseline="0" dirty="0" smtClean="0"/>
              <a:t>: </a:t>
            </a:r>
            <a:r>
              <a:rPr lang="sv-SE" altLang="en-US" baseline="0" dirty="0" err="1" smtClean="0"/>
              <a:t>case</a:t>
            </a:r>
            <a:r>
              <a:rPr lang="sv-SE" altLang="en-US" baseline="0" dirty="0" smtClean="0"/>
              <a:t> studies </a:t>
            </a:r>
            <a:r>
              <a:rPr lang="sv-SE" altLang="en-US" baseline="0" dirty="0" err="1" smtClean="0"/>
              <a:t>making</a:t>
            </a:r>
            <a:r>
              <a:rPr lang="sv-SE" altLang="en-US" baseline="0" dirty="0" smtClean="0"/>
              <a:t> ES </a:t>
            </a:r>
            <a:r>
              <a:rPr lang="sv-SE" altLang="en-US" baseline="0" dirty="0" err="1" smtClean="0"/>
              <a:t>concept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operational</a:t>
            </a:r>
            <a:r>
              <a:rPr lang="sv-SE" altLang="en-US" baseline="0" dirty="0" smtClean="0"/>
              <a:t>, i.e. </a:t>
            </a:r>
            <a:r>
              <a:rPr lang="sv-SE" altLang="en-US" baseline="0" dirty="0" err="1" smtClean="0"/>
              <a:t>ecological</a:t>
            </a:r>
            <a:r>
              <a:rPr lang="sv-SE" altLang="en-US" baseline="0" dirty="0" smtClean="0"/>
              <a:t> studies </a:t>
            </a:r>
            <a:r>
              <a:rPr lang="sv-SE" altLang="en-US" baseline="0" dirty="0" err="1" smtClean="0"/>
              <a:t>guiding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us</a:t>
            </a:r>
            <a:r>
              <a:rPr lang="sv-SE" altLang="en-US" baseline="0" dirty="0" smtClean="0"/>
              <a:t> in </a:t>
            </a:r>
            <a:r>
              <a:rPr lang="sv-SE" altLang="en-US" baseline="0" dirty="0" err="1" smtClean="0"/>
              <a:t>how</a:t>
            </a:r>
            <a:r>
              <a:rPr lang="sv-SE" altLang="en-US" baseline="0" dirty="0" smtClean="0"/>
              <a:t> management </a:t>
            </a:r>
            <a:r>
              <a:rPr lang="sv-SE" altLang="en-US" baseline="0" dirty="0" err="1" smtClean="0"/>
              <a:t>affects</a:t>
            </a:r>
            <a:r>
              <a:rPr lang="sv-SE" altLang="en-US" baseline="0" dirty="0" smtClean="0"/>
              <a:t> ES </a:t>
            </a:r>
            <a:r>
              <a:rPr lang="sv-SE" altLang="en-US" baseline="0" dirty="0" err="1" smtClean="0"/>
              <a:t>today</a:t>
            </a:r>
            <a:r>
              <a:rPr lang="sv-SE" altLang="en-US" baseline="0" dirty="0" smtClean="0"/>
              <a:t> and </a:t>
            </a:r>
            <a:r>
              <a:rPr lang="sv-SE" altLang="en-US" baseline="0" dirty="0" err="1" smtClean="0"/>
              <a:t>into</a:t>
            </a:r>
            <a:r>
              <a:rPr lang="sv-SE" altLang="en-US" baseline="0" dirty="0" smtClean="0"/>
              <a:t> the </a:t>
            </a:r>
            <a:r>
              <a:rPr lang="sv-SE" altLang="en-US" baseline="0" dirty="0" err="1" smtClean="0"/>
              <a:t>future</a:t>
            </a:r>
            <a:endParaRPr lang="sv-SE" altLang="en-US" baseline="0" dirty="0" smtClean="0"/>
          </a:p>
          <a:p>
            <a:pPr eaLnBrk="1" hangingPunct="1"/>
            <a:r>
              <a:rPr lang="sv-SE" altLang="en-US" baseline="0" dirty="0" smtClean="0"/>
              <a:t>The </a:t>
            </a:r>
            <a:r>
              <a:rPr lang="sv-SE" altLang="en-US" baseline="0" dirty="0" err="1" smtClean="0"/>
              <a:t>first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one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concerns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patterns</a:t>
            </a:r>
            <a:r>
              <a:rPr lang="sv-SE" altLang="en-US" baseline="0" dirty="0" smtClean="0"/>
              <a:t> in the </a:t>
            </a:r>
            <a:r>
              <a:rPr lang="sv-SE" altLang="en-US" baseline="0" dirty="0" err="1" smtClean="0"/>
              <a:t>forests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of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today</a:t>
            </a:r>
            <a:endParaRPr lang="sv-SE" altLang="en-US" baseline="0" dirty="0" smtClean="0"/>
          </a:p>
          <a:p>
            <a:pPr eaLnBrk="1" hangingPunct="1"/>
            <a:r>
              <a:rPr lang="sv-SE" altLang="en-US" baseline="0" dirty="0" smtClean="0"/>
              <a:t>2nd: </a:t>
            </a:r>
            <a:r>
              <a:rPr lang="sv-SE" altLang="en-US" baseline="0" dirty="0" err="1" smtClean="0"/>
              <a:t>Concerns</a:t>
            </a:r>
            <a:r>
              <a:rPr lang="sv-SE" altLang="en-US" baseline="0" dirty="0" smtClean="0"/>
              <a:t> … and </a:t>
            </a:r>
            <a:r>
              <a:rPr lang="sv-SE" altLang="en-US" baseline="0" dirty="0" err="1" smtClean="0"/>
              <a:t>more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specifically</a:t>
            </a:r>
            <a:r>
              <a:rPr lang="sv-SE" altLang="en-US" baseline="0" dirty="0" smtClean="0"/>
              <a:t> </a:t>
            </a:r>
            <a:r>
              <a:rPr lang="en-US" dirty="0" smtClean="0"/>
              <a:t>about our possibility to say something about tradeoffs and synergies based on these such mapped ES</a:t>
            </a:r>
            <a:endParaRPr lang="en-US" altLang="en-US" dirty="0" smtClean="0"/>
          </a:p>
          <a:p>
            <a:pPr eaLnBrk="1" hangingPunct="1"/>
            <a:r>
              <a:rPr lang="sv-SE" altLang="en-US" baseline="0" dirty="0" smtClean="0"/>
              <a:t>3rd. …</a:t>
            </a:r>
            <a:r>
              <a:rPr lang="sv-SE" altLang="en-US" baseline="0" dirty="0" err="1" smtClean="0"/>
              <a:t>based</a:t>
            </a:r>
            <a:r>
              <a:rPr lang="sv-SE" altLang="en-US" baseline="0" dirty="0" smtClean="0"/>
              <a:t> on the </a:t>
            </a:r>
            <a:r>
              <a:rPr lang="sv-SE" altLang="en-US" baseline="0" dirty="0" err="1" smtClean="0"/>
              <a:t>fact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that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they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move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around</a:t>
            </a:r>
            <a:r>
              <a:rPr lang="sv-SE" altLang="en-US" baseline="0" dirty="0" smtClean="0"/>
              <a:t> in the landscape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9E8AE41D-4A63-405A-A29B-E46036FED8AD}" type="slidenum">
              <a:rPr lang="en-US" altLang="en-US" sz="1200" smtClean="0">
                <a:latin typeface="Arial" charset="0"/>
              </a:rPr>
              <a:pPr/>
              <a:t>20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EF248522-4153-48C8-8501-5343316B25D1}" type="slidenum">
              <a:rPr lang="en-US" altLang="en-US" sz="1200" smtClean="0">
                <a:latin typeface="Arial" charset="0"/>
              </a:rPr>
              <a:pPr/>
              <a:t>21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F18623C3-DE74-458A-9080-3B5C7207D560}" type="slidenum">
              <a:rPr lang="en-US" altLang="en-US" sz="1200" smtClean="0">
                <a:latin typeface="Arial" charset="0"/>
              </a:rPr>
              <a:pPr/>
              <a:t>22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042946BF-92EF-4976-8667-5DFBB2BF5C6C}" type="slidenum">
              <a:rPr lang="en-US" altLang="en-US" sz="1200" smtClean="0">
                <a:latin typeface="Arial" charset="0"/>
              </a:rPr>
              <a:pPr/>
              <a:t>23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623F3C4F-6809-4068-9FF4-DCBF9B985876}" type="slidenum">
              <a:rPr lang="en-US" altLang="en-US" sz="1200" smtClean="0">
                <a:latin typeface="Arial" charset="0"/>
              </a:rPr>
              <a:pPr/>
              <a:t>24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6B8B5856-33E3-4461-83EC-42085E6FC87D}" type="slidenum">
              <a:rPr lang="en-US" altLang="en-US" sz="1200" smtClean="0">
                <a:latin typeface="Arial" charset="0"/>
              </a:rPr>
              <a:pPr/>
              <a:t>25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en-US" b="1" smtClean="0">
                <a:latin typeface="Arial" charset="0"/>
              </a:rPr>
              <a:t>Temperatursumma. </a:t>
            </a:r>
            <a:r>
              <a:rPr lang="sv-SE" altLang="en-US" smtClean="0">
                <a:latin typeface="Arial" charset="0"/>
              </a:rPr>
              <a:t>Den sammanlagda dygnsmedeltempera-</a:t>
            </a:r>
          </a:p>
          <a:p>
            <a:r>
              <a:rPr lang="sv-SE" altLang="en-US" smtClean="0">
                <a:latin typeface="Arial" charset="0"/>
              </a:rPr>
              <a:t>turen över +5° under vegetationsperioden.</a:t>
            </a:r>
          </a:p>
          <a:p>
            <a:r>
              <a:rPr lang="sv-SE" altLang="en-US" b="1" smtClean="0">
                <a:latin typeface="Arial" charset="0"/>
              </a:rPr>
              <a:t>Humiditet. </a:t>
            </a:r>
            <a:r>
              <a:rPr lang="sv-SE" altLang="en-US" smtClean="0">
                <a:latin typeface="Arial" charset="0"/>
              </a:rPr>
              <a:t>Skillnaden mellan tillskott av vatten via nederbörd</a:t>
            </a:r>
          </a:p>
          <a:p>
            <a:r>
              <a:rPr lang="sv-SE" altLang="en-US" smtClean="0">
                <a:latin typeface="Arial" charset="0"/>
              </a:rPr>
              <a:t> </a:t>
            </a:r>
          </a:p>
          <a:p>
            <a:r>
              <a:rPr lang="sv-SE" altLang="en-US" smtClean="0">
                <a:latin typeface="Arial" charset="0"/>
              </a:rPr>
              <a:t>och avdunstning plus transpiration under </a:t>
            </a:r>
          </a:p>
          <a:p>
            <a:r>
              <a:rPr lang="sv-SE" altLang="en-US" smtClean="0">
                <a:latin typeface="Arial" charset="0"/>
              </a:rPr>
              <a:t>vegetationsperioden</a:t>
            </a:r>
          </a:p>
          <a:p>
            <a:r>
              <a:rPr lang="sv-SE" altLang="en-US" smtClean="0">
                <a:latin typeface="Arial" charset="0"/>
              </a:rPr>
              <a:t> </a:t>
            </a:r>
          </a:p>
          <a:p>
            <a:r>
              <a:rPr lang="sv-SE" altLang="en-US" smtClean="0">
                <a:latin typeface="Arial" charset="0"/>
              </a:rPr>
              <a:t>Båda kommer från SMHI</a:t>
            </a:r>
          </a:p>
          <a:p>
            <a:pPr eaLnBrk="1" hangingPunct="1"/>
            <a:endParaRPr lang="sv-SE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8C7F5FBB-E12F-494D-B6AA-1FB429F9F0BF}" type="slidenum">
              <a:rPr lang="en-US" altLang="en-US" sz="1200" smtClean="0">
                <a:latin typeface="Arial" charset="0"/>
              </a:rPr>
              <a:pPr/>
              <a:t>26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sv-SE" altLang="en-US" b="1" dirty="0" smtClean="0">
                <a:latin typeface="Arial" charset="0"/>
              </a:rPr>
              <a:t>e</a:t>
            </a:r>
            <a:endParaRPr lang="sv-SE" alt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A1FD535C-3D2B-454F-999D-B16C6C34D278}" type="slidenum">
              <a:rPr lang="en-US" altLang="en-US" sz="1200" smtClean="0">
                <a:latin typeface="Arial" charset="0"/>
              </a:rPr>
              <a:pPr/>
              <a:t>27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FEC563CF-6E26-4E4C-9AF9-FD60C55F43D4}" type="slidenum">
              <a:rPr lang="en-US" altLang="en-US" sz="1200" smtClean="0">
                <a:latin typeface="Arial" charset="0"/>
              </a:rPr>
              <a:pPr/>
              <a:t>28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altLang="en-US" dirty="0" smtClean="0"/>
              <a:t>Skriv tolkningar som ska </a:t>
            </a:r>
            <a:r>
              <a:rPr lang="sv-SE" altLang="en-US" dirty="0" err="1" smtClean="0"/>
              <a:t>perättas</a:t>
            </a:r>
            <a:r>
              <a:rPr lang="sv-SE" altLang="en-US" dirty="0" smtClean="0"/>
              <a:t> om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B2856352-EF8B-4A36-9115-90647EC688DE}" type="slidenum">
              <a:rPr lang="en-US" altLang="en-US" sz="1200" smtClean="0">
                <a:latin typeface="Arial" charset="0"/>
              </a:rPr>
              <a:pPr/>
              <a:t>29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E8664F1F-5E66-4428-A5BC-6B6703B316DE}" type="slidenum">
              <a:rPr lang="sv-SE" altLang="en-US" sz="1200" smtClean="0"/>
              <a:pPr/>
              <a:t>3</a:t>
            </a:fld>
            <a:endParaRPr lang="sv-SE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415791"/>
            <a:ext cx="548640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v-SE" altLang="en-US" dirty="0" smtClean="0"/>
              <a:t>Term </a:t>
            </a:r>
            <a:r>
              <a:rPr lang="sv-SE" altLang="en-US" dirty="0" err="1" smtClean="0"/>
              <a:t>brought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up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already</a:t>
            </a:r>
            <a:r>
              <a:rPr lang="sv-SE" altLang="en-US" dirty="0" smtClean="0"/>
              <a:t> in the 1990’ies</a:t>
            </a:r>
          </a:p>
          <a:p>
            <a:pPr eaLnBrk="1" hangingPunct="1"/>
            <a:r>
              <a:rPr lang="sv-SE" altLang="en-US" dirty="0" smtClean="0"/>
              <a:t>Avsluta: So…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36F44DB1-9C54-4CD9-AB8A-844153941FCC}" type="slidenum">
              <a:rPr lang="en-US" altLang="en-US" sz="1200" smtClean="0">
                <a:latin typeface="Arial" charset="0"/>
              </a:rPr>
              <a:pPr/>
              <a:t>30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altLang="en-US" smtClean="0"/>
              <a:t>Timmervältan från Skogsforum.se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10968671-2DEA-402E-A058-FE9E31F908BE}" type="slidenum">
              <a:rPr lang="en-US" altLang="en-US" sz="1200" smtClean="0">
                <a:latin typeface="Arial" charset="0"/>
              </a:rPr>
              <a:pPr/>
              <a:t>31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A4A3EAAE-9FAB-4267-8AA6-C95CE5C86B67}" type="slidenum">
              <a:rPr lang="en-US" altLang="en-US" sz="1200" smtClean="0">
                <a:latin typeface="Arial" charset="0"/>
              </a:rPr>
              <a:pPr/>
              <a:t>32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00C423AE-9620-40ED-9B33-FFAFF4ADB772}" type="slidenum">
              <a:rPr lang="en-US" altLang="en-US" sz="1200" smtClean="0">
                <a:latin typeface="Arial" charset="0"/>
              </a:rPr>
              <a:pPr/>
              <a:t>33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E8664F1F-5E66-4428-A5BC-6B6703B316DE}" type="slidenum">
              <a:rPr lang="sv-SE" altLang="en-US" sz="1200" smtClean="0"/>
              <a:pPr/>
              <a:t>34</a:t>
            </a:fld>
            <a:endParaRPr lang="sv-SE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415791"/>
            <a:ext cx="548640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v-SE" altLang="en-US" baseline="0" dirty="0" err="1" smtClean="0"/>
              <a:t>Next</a:t>
            </a:r>
            <a:r>
              <a:rPr lang="sv-SE" altLang="en-US" baseline="0" dirty="0" smtClean="0"/>
              <a:t>: </a:t>
            </a:r>
            <a:r>
              <a:rPr lang="sv-SE" altLang="en-US" baseline="0" dirty="0" err="1" smtClean="0"/>
              <a:t>case</a:t>
            </a:r>
            <a:r>
              <a:rPr lang="sv-SE" altLang="en-US" baseline="0" dirty="0" smtClean="0"/>
              <a:t> studies </a:t>
            </a:r>
            <a:r>
              <a:rPr lang="sv-SE" altLang="en-US" baseline="0" dirty="0" err="1" smtClean="0"/>
              <a:t>making</a:t>
            </a:r>
            <a:r>
              <a:rPr lang="sv-SE" altLang="en-US" baseline="0" dirty="0" smtClean="0"/>
              <a:t> ES </a:t>
            </a:r>
            <a:r>
              <a:rPr lang="sv-SE" altLang="en-US" baseline="0" dirty="0" err="1" smtClean="0"/>
              <a:t>concept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operational</a:t>
            </a:r>
            <a:r>
              <a:rPr lang="sv-SE" altLang="en-US" baseline="0" dirty="0" smtClean="0"/>
              <a:t>, i.e. </a:t>
            </a:r>
            <a:r>
              <a:rPr lang="sv-SE" altLang="en-US" baseline="0" dirty="0" err="1" smtClean="0"/>
              <a:t>ecological</a:t>
            </a:r>
            <a:r>
              <a:rPr lang="sv-SE" altLang="en-US" baseline="0" dirty="0" smtClean="0"/>
              <a:t> studies </a:t>
            </a:r>
            <a:r>
              <a:rPr lang="sv-SE" altLang="en-US" baseline="0" dirty="0" err="1" smtClean="0"/>
              <a:t>guiding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us</a:t>
            </a:r>
            <a:r>
              <a:rPr lang="sv-SE" altLang="en-US" baseline="0" dirty="0" smtClean="0"/>
              <a:t> in </a:t>
            </a:r>
            <a:r>
              <a:rPr lang="sv-SE" altLang="en-US" baseline="0" dirty="0" err="1" smtClean="0"/>
              <a:t>how</a:t>
            </a:r>
            <a:r>
              <a:rPr lang="sv-SE" altLang="en-US" baseline="0" dirty="0" smtClean="0"/>
              <a:t> management </a:t>
            </a:r>
            <a:r>
              <a:rPr lang="sv-SE" altLang="en-US" baseline="0" dirty="0" err="1" smtClean="0"/>
              <a:t>affects</a:t>
            </a:r>
            <a:r>
              <a:rPr lang="sv-SE" altLang="en-US" baseline="0" dirty="0" smtClean="0"/>
              <a:t> ES </a:t>
            </a:r>
            <a:r>
              <a:rPr lang="sv-SE" altLang="en-US" baseline="0" dirty="0" err="1" smtClean="0"/>
              <a:t>today</a:t>
            </a:r>
            <a:r>
              <a:rPr lang="sv-SE" altLang="en-US" baseline="0" dirty="0" smtClean="0"/>
              <a:t> and </a:t>
            </a:r>
            <a:r>
              <a:rPr lang="sv-SE" altLang="en-US" baseline="0" dirty="0" err="1" smtClean="0"/>
              <a:t>into</a:t>
            </a:r>
            <a:r>
              <a:rPr lang="sv-SE" altLang="en-US" baseline="0" dirty="0" smtClean="0"/>
              <a:t> the </a:t>
            </a:r>
            <a:r>
              <a:rPr lang="sv-SE" altLang="en-US" baseline="0" dirty="0" err="1" smtClean="0"/>
              <a:t>future</a:t>
            </a:r>
            <a:endParaRPr lang="sv-SE" altLang="en-US" baseline="0" dirty="0" smtClean="0"/>
          </a:p>
          <a:p>
            <a:pPr eaLnBrk="1" hangingPunct="1"/>
            <a:r>
              <a:rPr lang="sv-SE" altLang="en-US" baseline="0" dirty="0" smtClean="0"/>
              <a:t>The </a:t>
            </a:r>
            <a:r>
              <a:rPr lang="sv-SE" altLang="en-US" baseline="0" dirty="0" err="1" smtClean="0"/>
              <a:t>first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one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concerns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patterns</a:t>
            </a:r>
            <a:r>
              <a:rPr lang="sv-SE" altLang="en-US" baseline="0" dirty="0" smtClean="0"/>
              <a:t> in the </a:t>
            </a:r>
            <a:r>
              <a:rPr lang="sv-SE" altLang="en-US" baseline="0" dirty="0" err="1" smtClean="0"/>
              <a:t>forests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of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today</a:t>
            </a:r>
            <a:endParaRPr lang="sv-SE" altLang="en-US" baseline="0" dirty="0" smtClean="0"/>
          </a:p>
          <a:p>
            <a:pPr eaLnBrk="1" hangingPunct="1"/>
            <a:r>
              <a:rPr lang="sv-SE" altLang="en-US" baseline="0" dirty="0" smtClean="0"/>
              <a:t>2nd: </a:t>
            </a:r>
            <a:r>
              <a:rPr lang="sv-SE" altLang="en-US" baseline="0" dirty="0" err="1" smtClean="0"/>
              <a:t>Concerns</a:t>
            </a:r>
            <a:r>
              <a:rPr lang="sv-SE" altLang="en-US" baseline="0" dirty="0" smtClean="0"/>
              <a:t> … 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Action 5 of the </a:t>
            </a:r>
            <a:r>
              <a:rPr lang="en-US" dirty="0" smtClean="0">
                <a:hlinkClick r:id="rId3"/>
              </a:rPr>
              <a:t>EU Biodiversity Strategy to 2020</a:t>
            </a:r>
            <a:r>
              <a:rPr lang="en-US" dirty="0" smtClean="0"/>
              <a:t> calls Member States to map and assess the state of ecosystems and their services in their national territory with the assistance of the European Commission. I will talk about our possibility to say something about tradeoffs and synergies based on these such mapped ES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CECE-53BF-424B-8D30-83D498B82B23}" type="slidenum">
              <a:rPr lang="sv-SE" smtClean="0"/>
              <a:pPr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1390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84A6A725-6AB2-4C80-8420-5E2EB0FCC60C}" type="slidenum">
              <a:rPr lang="sv-SE" altLang="en-US" sz="1200" smtClean="0"/>
              <a:pPr/>
              <a:t>36</a:t>
            </a:fld>
            <a:endParaRPr lang="sv-SE" altLang="en-US" sz="12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38722E4D-8E1E-4E28-9CDF-FAE560FF1F2B}" type="slidenum">
              <a:rPr lang="en-US" altLang="en-US" sz="1200" smtClean="0">
                <a:latin typeface="Arial" charset="0"/>
              </a:rPr>
              <a:pPr/>
              <a:t>37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83B19B52-A3A3-48A6-B298-54E4C5FA79FD}" type="slidenum">
              <a:rPr lang="en-US" altLang="en-US" sz="1200" smtClean="0">
                <a:latin typeface="Arial" charset="0"/>
              </a:rPr>
              <a:pPr/>
              <a:t>38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C49514CC-BA2A-4F85-9A66-9123D4B9EC37}" type="slidenum">
              <a:rPr lang="en-US" altLang="en-US" sz="1200" smtClean="0">
                <a:latin typeface="Arial" charset="0"/>
              </a:rPr>
              <a:pPr/>
              <a:t>39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174EB56D-B736-46AD-BB9A-1D6AE4C0C22D}" type="slidenum">
              <a:rPr lang="sv-SE" altLang="en-US" sz="1200" smtClean="0"/>
              <a:pPr/>
              <a:t>4</a:t>
            </a:fld>
            <a:endParaRPr lang="sv-SE" altLang="en-US" sz="1200" smtClean="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r" eaLnBrk="1" hangingPunct="1"/>
            <a:fld id="{B4740435-72B9-4597-8DB9-6E8FB944C490}" type="slidenum">
              <a:rPr lang="sv-SE" altLang="en-US" sz="1200"/>
              <a:pPr algn="r" eaLnBrk="1" hangingPunct="1"/>
              <a:t>4</a:t>
            </a:fld>
            <a:endParaRPr lang="sv-SE" altLang="en-US" sz="120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415791"/>
            <a:ext cx="5029200" cy="3098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sv-SE" altLang="en-US" dirty="0" smtClean="0"/>
              <a:t>Not </a:t>
            </a:r>
            <a:r>
              <a:rPr lang="sv-SE" altLang="en-US" dirty="0" err="1" smtClean="0"/>
              <a:t>wind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8A18E22B-E1BD-4F80-89B9-B71007B76900}" type="slidenum">
              <a:rPr lang="en-US" altLang="en-US" sz="1200" smtClean="0">
                <a:latin typeface="Arial" charset="0"/>
              </a:rPr>
              <a:pPr/>
              <a:t>40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49913F5B-3FB5-4B81-AA27-1432EA7D9B30}" type="slidenum">
              <a:rPr lang="sv-SE" altLang="en-US" sz="1200" smtClean="0"/>
              <a:pPr/>
              <a:t>41</a:t>
            </a:fld>
            <a:endParaRPr lang="sv-SE" altLang="en-US" sz="12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6AC3B614-BA03-4B75-98A7-A33B5077CC58}" type="slidenum">
              <a:rPr lang="sv-SE" altLang="en-US" sz="1200" smtClean="0"/>
              <a:pPr/>
              <a:t>42</a:t>
            </a:fld>
            <a:endParaRPr lang="sv-SE" altLang="en-US" sz="120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58494-A174-4C11-85AE-8D966C40AA93}" type="slidenum">
              <a:rPr lang="sv-SE" altLang="en-US" smtClean="0"/>
              <a:pPr>
                <a:defRPr/>
              </a:pPr>
              <a:t>43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9895197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58494-A174-4C11-85AE-8D966C40AA93}" type="slidenum">
              <a:rPr lang="sv-SE" altLang="en-US" smtClean="0"/>
              <a:pPr>
                <a:defRPr/>
              </a:pPr>
              <a:t>44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681812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4BE95884-5DDC-4035-843A-3E38EA60A1F5}" type="slidenum">
              <a:rPr lang="sv-SE" altLang="en-US" sz="1200" smtClean="0"/>
              <a:pPr/>
              <a:t>45</a:t>
            </a:fld>
            <a:endParaRPr lang="sv-SE" altLang="en-US" sz="12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939C0498-70BA-4D1C-81D6-85D31CE2E6AC}" type="slidenum">
              <a:rPr lang="sv-SE" altLang="en-US" sz="1200" smtClean="0"/>
              <a:pPr/>
              <a:t>46</a:t>
            </a:fld>
            <a:endParaRPr lang="sv-SE" altLang="en-US" sz="120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v-SE" altLang="en-US" dirty="0" err="1" smtClean="0"/>
              <a:t>Trade</a:t>
            </a:r>
            <a:r>
              <a:rPr lang="sv-SE" altLang="en-US" baseline="0" dirty="0" err="1" smtClean="0"/>
              <a:t>off</a:t>
            </a:r>
            <a:r>
              <a:rPr lang="sv-SE" altLang="en-US" baseline="0" dirty="0" smtClean="0"/>
              <a:t>: negative interactions </a:t>
            </a:r>
            <a:r>
              <a:rPr lang="sv-SE" altLang="en-US" baseline="0" dirty="0" err="1" smtClean="0"/>
              <a:t>resulting</a:t>
            </a:r>
            <a:r>
              <a:rPr lang="sv-SE" altLang="en-US" baseline="0" dirty="0" smtClean="0"/>
              <a:t> from </a:t>
            </a:r>
            <a:r>
              <a:rPr lang="sv-SE" altLang="en-US" baseline="0" dirty="0" err="1" smtClean="0"/>
              <a:t>managing</a:t>
            </a:r>
            <a:r>
              <a:rPr lang="sv-SE" altLang="en-US" baseline="0" dirty="0" smtClean="0"/>
              <a:t> for </a:t>
            </a:r>
            <a:r>
              <a:rPr lang="sv-SE" altLang="en-US" baseline="0" dirty="0" err="1" smtClean="0"/>
              <a:t>once</a:t>
            </a:r>
            <a:r>
              <a:rPr lang="sv-SE" altLang="en-US" baseline="0" dirty="0" smtClean="0"/>
              <a:t> service </a:t>
            </a:r>
            <a:r>
              <a:rPr lang="sv-SE" altLang="en-US" baseline="0" dirty="0" err="1" smtClean="0"/>
              <a:t>which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negatively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affects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another</a:t>
            </a:r>
            <a:r>
              <a:rPr lang="sv-SE" altLang="en-US" baseline="0" dirty="0" smtClean="0"/>
              <a:t>. </a:t>
            </a:r>
          </a:p>
          <a:p>
            <a:r>
              <a:rPr lang="sv-SE" altLang="en-US" baseline="0" dirty="0" err="1" smtClean="0"/>
              <a:t>Example</a:t>
            </a:r>
            <a:r>
              <a:rPr lang="sv-SE" altLang="en-US" baseline="0" dirty="0" smtClean="0"/>
              <a:t>: </a:t>
            </a:r>
            <a:r>
              <a:rPr lang="sv-SE" altLang="en-US" baseline="0" dirty="0" err="1" smtClean="0"/>
              <a:t>Manage</a:t>
            </a:r>
            <a:r>
              <a:rPr lang="sv-SE" altLang="en-US" baseline="0" dirty="0" smtClean="0"/>
              <a:t> for </a:t>
            </a:r>
            <a:r>
              <a:rPr lang="sv-SE" altLang="en-US" baseline="0" dirty="0" err="1" smtClean="0"/>
              <a:t>wood</a:t>
            </a:r>
            <a:r>
              <a:rPr lang="sv-SE" altLang="en-US" baseline="0" dirty="0" smtClean="0"/>
              <a:t> by </a:t>
            </a:r>
            <a:r>
              <a:rPr lang="sv-SE" altLang="en-US" baseline="0" dirty="0" err="1" smtClean="0"/>
              <a:t>making</a:t>
            </a:r>
            <a:r>
              <a:rPr lang="sv-SE" altLang="en-US" baseline="0" dirty="0" smtClean="0"/>
              <a:t> the </a:t>
            </a:r>
            <a:r>
              <a:rPr lang="sv-SE" altLang="en-US" baseline="0" dirty="0" err="1" smtClean="0"/>
              <a:t>forest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dense</a:t>
            </a:r>
            <a:r>
              <a:rPr lang="sv-SE" altLang="en-US" baseline="0" dirty="0" smtClean="0"/>
              <a:t>-&gt; </a:t>
            </a:r>
            <a:r>
              <a:rPr lang="sv-SE" altLang="en-US" baseline="0" dirty="0" err="1" smtClean="0"/>
              <a:t>low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light</a:t>
            </a:r>
            <a:r>
              <a:rPr lang="sv-SE" altLang="en-US" baseline="0" dirty="0" smtClean="0"/>
              <a:t> at </a:t>
            </a:r>
            <a:r>
              <a:rPr lang="sv-SE" altLang="en-US" baseline="0" dirty="0" err="1" smtClean="0"/>
              <a:t>forest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floor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decreasing</a:t>
            </a:r>
            <a:r>
              <a:rPr lang="sv-SE" altLang="en-US" baseline="0" dirty="0" smtClean="0"/>
              <a:t> leading </a:t>
            </a:r>
            <a:r>
              <a:rPr lang="sv-SE" altLang="en-US" baseline="0" dirty="0" err="1" smtClean="0"/>
              <a:t>to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low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bilberry</a:t>
            </a:r>
            <a:r>
              <a:rPr lang="sv-SE" altLang="en-US" baseline="0" dirty="0" smtClean="0"/>
              <a:t> cover</a:t>
            </a:r>
          </a:p>
          <a:p>
            <a:r>
              <a:rPr lang="sv-SE" altLang="en-US" baseline="0" dirty="0" err="1" smtClean="0"/>
              <a:t>Synergy</a:t>
            </a:r>
            <a:r>
              <a:rPr lang="sv-SE" altLang="en-US" baseline="0" dirty="0" smtClean="0"/>
              <a:t>: </a:t>
            </a:r>
          </a:p>
          <a:p>
            <a:r>
              <a:rPr lang="sv-SE" altLang="en-US" baseline="0" dirty="0" smtClean="0"/>
              <a:t>By mangement: Creation </a:t>
            </a:r>
            <a:r>
              <a:rPr lang="sv-SE" altLang="en-US" baseline="0" dirty="0" err="1" smtClean="0"/>
              <a:t>of</a:t>
            </a:r>
            <a:r>
              <a:rPr lang="sv-SE" altLang="en-US" baseline="0" dirty="0" smtClean="0"/>
              <a:t> gaps in the </a:t>
            </a:r>
            <a:r>
              <a:rPr lang="sv-SE" altLang="en-US" baseline="0" dirty="0" err="1" smtClean="0"/>
              <a:t>forest</a:t>
            </a:r>
            <a:r>
              <a:rPr lang="sv-SE" altLang="en-US" baseline="0" dirty="0" smtClean="0"/>
              <a:t> by </a:t>
            </a:r>
            <a:r>
              <a:rPr lang="sv-SE" altLang="en-US" baseline="0" dirty="0" err="1" smtClean="0"/>
              <a:t>felling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some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trees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will</a:t>
            </a:r>
            <a:r>
              <a:rPr lang="sv-SE" altLang="en-US" baseline="0" dirty="0" smtClean="0"/>
              <a:t> benefit </a:t>
            </a:r>
            <a:r>
              <a:rPr lang="sv-SE" altLang="en-US" baseline="0" dirty="0" err="1" smtClean="0"/>
              <a:t>bilberry</a:t>
            </a:r>
            <a:r>
              <a:rPr lang="sv-SE" altLang="en-US" baseline="0" dirty="0" smtClean="0"/>
              <a:t>, </a:t>
            </a:r>
            <a:r>
              <a:rPr lang="sv-SE" altLang="en-US" baseline="0" dirty="0" err="1" smtClean="0"/>
              <a:t>but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also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dead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biodiversity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if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you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leave</a:t>
            </a:r>
            <a:r>
              <a:rPr lang="sv-SE" altLang="en-US" baseline="0" dirty="0" smtClean="0"/>
              <a:t> the </a:t>
            </a:r>
            <a:r>
              <a:rPr lang="sv-SE" altLang="en-US" baseline="0" dirty="0" err="1" smtClean="0"/>
              <a:t>trees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decomposing</a:t>
            </a:r>
            <a:endParaRPr lang="sv-SE" altLang="en-US" baseline="0" dirty="0" smtClean="0"/>
          </a:p>
          <a:p>
            <a:r>
              <a:rPr lang="sv-SE" altLang="en-US" baseline="0" dirty="0" err="1" smtClean="0"/>
              <a:t>Independence</a:t>
            </a:r>
            <a:r>
              <a:rPr lang="sv-SE" altLang="en-US" baseline="0" dirty="0" smtClean="0"/>
              <a:t>: in </a:t>
            </a:r>
            <a:r>
              <a:rPr lang="sv-SE" altLang="en-US" baseline="0" dirty="0" err="1" smtClean="0"/>
              <a:t>forest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with</a:t>
            </a:r>
            <a:r>
              <a:rPr lang="sv-SE" altLang="en-US" baseline="0" dirty="0" smtClean="0"/>
              <a:t> gaps </a:t>
            </a:r>
            <a:r>
              <a:rPr lang="sv-SE" altLang="en-US" baseline="0" dirty="0" err="1" smtClean="0"/>
              <a:t>we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will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both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have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preferred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food</a:t>
            </a:r>
            <a:r>
              <a:rPr lang="sv-SE" altLang="en-US" baseline="0" dirty="0" smtClean="0"/>
              <a:t> for </a:t>
            </a:r>
            <a:r>
              <a:rPr lang="sv-SE" altLang="en-US" baseline="0" dirty="0" err="1" smtClean="0"/>
              <a:t>wildlife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that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we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can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hunt</a:t>
            </a:r>
            <a:r>
              <a:rPr lang="sv-SE" altLang="en-US" baseline="0" dirty="0" smtClean="0"/>
              <a:t> and </a:t>
            </a:r>
            <a:r>
              <a:rPr lang="sv-SE" altLang="en-US" baseline="0" dirty="0" err="1" smtClean="0"/>
              <a:t>we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can</a:t>
            </a:r>
            <a:r>
              <a:rPr lang="sv-SE" altLang="en-US" baseline="0" dirty="0" smtClean="0"/>
              <a:t> go </a:t>
            </a:r>
            <a:r>
              <a:rPr lang="sv-SE" altLang="en-US" baseline="0" dirty="0" err="1" smtClean="0"/>
              <a:t>watching</a:t>
            </a:r>
            <a:r>
              <a:rPr lang="sv-SE" altLang="en-US" baseline="0" dirty="0" smtClean="0"/>
              <a:t> a </a:t>
            </a:r>
            <a:r>
              <a:rPr lang="sv-SE" altLang="en-US" baseline="0" dirty="0" err="1" smtClean="0"/>
              <a:t>beautiful</a:t>
            </a:r>
            <a:r>
              <a:rPr lang="sv-SE" altLang="en-US" baseline="0" dirty="0" smtClean="0"/>
              <a:t> and </a:t>
            </a:r>
            <a:r>
              <a:rPr lang="sv-SE" altLang="en-US" baseline="0" dirty="0" err="1" smtClean="0"/>
              <a:t>rich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vascular</a:t>
            </a:r>
            <a:r>
              <a:rPr lang="sv-SE" altLang="en-US" baseline="0" dirty="0" smtClean="0"/>
              <a:t> plant </a:t>
            </a:r>
            <a:r>
              <a:rPr lang="sv-SE" altLang="en-US" baseline="0" dirty="0" err="1" smtClean="0"/>
              <a:t>field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layer</a:t>
            </a:r>
            <a:r>
              <a:rPr lang="sv-SE" altLang="en-US" baseline="0" dirty="0" smtClean="0"/>
              <a:t>. </a:t>
            </a:r>
          </a:p>
          <a:p>
            <a:r>
              <a:rPr lang="sv-SE" altLang="en-US" baseline="0" dirty="0" smtClean="0"/>
              <a:t>So, in </a:t>
            </a:r>
            <a:r>
              <a:rPr lang="sv-SE" altLang="en-US" baseline="0" dirty="0" err="1" smtClean="0"/>
              <a:t>summary</a:t>
            </a:r>
            <a:r>
              <a:rPr lang="sv-SE" altLang="en-US" baseline="0" dirty="0" smtClean="0"/>
              <a:t>, </a:t>
            </a:r>
            <a:r>
              <a:rPr lang="sv-SE" altLang="en-US" baseline="0" dirty="0" err="1" smtClean="0"/>
              <a:t>there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are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clear</a:t>
            </a:r>
            <a:r>
              <a:rPr lang="sv-SE" altLang="en-US" baseline="0" dirty="0" smtClean="0"/>
              <a:t> limitations in </a:t>
            </a:r>
            <a:r>
              <a:rPr lang="sv-SE" altLang="en-US" baseline="0" dirty="0" err="1" smtClean="0"/>
              <a:t>our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possibility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to</a:t>
            </a:r>
            <a:r>
              <a:rPr lang="sv-SE" altLang="en-US" baseline="0" dirty="0" smtClean="0"/>
              <a:t> make </a:t>
            </a:r>
            <a:r>
              <a:rPr lang="sv-SE" altLang="en-US" baseline="0" dirty="0" err="1" smtClean="0"/>
              <a:t>assessments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of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tradeoffs</a:t>
            </a:r>
            <a:r>
              <a:rPr lang="sv-SE" altLang="en-US" baseline="0" dirty="0" smtClean="0"/>
              <a:t> and </a:t>
            </a:r>
            <a:r>
              <a:rPr lang="sv-SE" altLang="en-US" baseline="0" dirty="0" err="1" smtClean="0"/>
              <a:t>synergies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based</a:t>
            </a:r>
            <a:r>
              <a:rPr lang="sv-SE" altLang="en-US" baseline="0" dirty="0" smtClean="0"/>
              <a:t> on </a:t>
            </a:r>
            <a:r>
              <a:rPr lang="sv-SE" altLang="en-US" baseline="0" dirty="0" err="1" smtClean="0"/>
              <a:t>measured</a:t>
            </a:r>
            <a:r>
              <a:rPr lang="sv-SE" altLang="en-US" baseline="0" dirty="0" smtClean="0"/>
              <a:t> or </a:t>
            </a:r>
            <a:r>
              <a:rPr lang="sv-SE" altLang="en-US" baseline="0" dirty="0" err="1" smtClean="0"/>
              <a:t>mapped</a:t>
            </a:r>
            <a:r>
              <a:rPr lang="sv-SE" altLang="en-US" baseline="0" dirty="0" smtClean="0"/>
              <a:t> ES</a:t>
            </a:r>
          </a:p>
          <a:p>
            <a:r>
              <a:rPr lang="sv-SE" altLang="en-US" baseline="0" dirty="0" smtClean="0"/>
              <a:t>A final </a:t>
            </a:r>
            <a:r>
              <a:rPr lang="sv-SE" altLang="en-US" baseline="0" dirty="0" err="1" smtClean="0"/>
              <a:t>reason</a:t>
            </a:r>
            <a:r>
              <a:rPr lang="sv-SE" altLang="en-US" baseline="0" dirty="0" smtClean="0"/>
              <a:t> for </a:t>
            </a:r>
            <a:r>
              <a:rPr lang="sv-SE" altLang="en-US" baseline="0" dirty="0" err="1" smtClean="0"/>
              <a:t>this</a:t>
            </a:r>
            <a:r>
              <a:rPr lang="sv-SE" altLang="en-US" baseline="0" dirty="0" smtClean="0"/>
              <a:t> limitation is </a:t>
            </a:r>
            <a:r>
              <a:rPr lang="sv-SE" altLang="en-US" baseline="0" dirty="0" err="1" smtClean="0"/>
              <a:t>that</a:t>
            </a:r>
            <a:r>
              <a:rPr lang="sv-SE" altLang="en-US" baseline="0" dirty="0" smtClean="0"/>
              <a:t> in </a:t>
            </a:r>
            <a:r>
              <a:rPr lang="sv-SE" altLang="en-US" baseline="0" dirty="0" err="1" smtClean="0"/>
              <a:t>many</a:t>
            </a:r>
            <a:r>
              <a:rPr lang="sv-SE" altLang="en-US" baseline="0" dirty="0" smtClean="0"/>
              <a:t> systems, ES </a:t>
            </a:r>
            <a:r>
              <a:rPr lang="sv-SE" altLang="en-US" baseline="0" dirty="0" err="1" smtClean="0"/>
              <a:t>move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around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through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time</a:t>
            </a:r>
            <a:endParaRPr lang="sv-SE" altLang="en-US" baseline="0" dirty="0" smtClean="0"/>
          </a:p>
          <a:p>
            <a:endParaRPr lang="sv-SE" altLang="en-US" baseline="0" dirty="0" smtClean="0"/>
          </a:p>
          <a:p>
            <a:r>
              <a:rPr lang="sv-SE" altLang="en-US" baseline="0" dirty="0" smtClean="0"/>
              <a:t> </a:t>
            </a:r>
            <a:endParaRPr lang="en-US" alt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939C0498-70BA-4D1C-81D6-85D31CE2E6AC}" type="slidenum">
              <a:rPr lang="sv-SE" altLang="en-US" sz="1200" smtClean="0"/>
              <a:pPr/>
              <a:t>47</a:t>
            </a:fld>
            <a:endParaRPr lang="sv-SE" altLang="en-US" sz="120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That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shown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plot</a:t>
            </a:r>
            <a:r>
              <a:rPr lang="sv-SE" baseline="0" dirty="0" smtClean="0"/>
              <a:t>. It </a:t>
            </a:r>
            <a:r>
              <a:rPr lang="sv-SE" baseline="0" dirty="0" err="1" smtClean="0"/>
              <a:t>showns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the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levels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ES </a:t>
            </a:r>
            <a:r>
              <a:rPr lang="sv-SE" baseline="0" dirty="0" err="1" smtClean="0"/>
              <a:t>change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forest</a:t>
            </a:r>
            <a:r>
              <a:rPr lang="sv-SE" baseline="0" dirty="0" smtClean="0"/>
              <a:t> age. </a:t>
            </a:r>
          </a:p>
          <a:p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means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high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levels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ES </a:t>
            </a:r>
            <a:r>
              <a:rPr lang="sv-SE" baseline="0" dirty="0" err="1" smtClean="0"/>
              <a:t>move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around</a:t>
            </a:r>
            <a:r>
              <a:rPr lang="sv-SE" baseline="0" dirty="0" smtClean="0"/>
              <a:t> in the landscape</a:t>
            </a:r>
          </a:p>
          <a:p>
            <a:r>
              <a:rPr lang="sv-SE" baseline="0" dirty="0" smtClean="0"/>
              <a:t>BB </a:t>
            </a:r>
            <a:r>
              <a:rPr lang="sv-SE" baseline="0" dirty="0" err="1" smtClean="0"/>
              <a:t>levels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increase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forest</a:t>
            </a:r>
            <a:r>
              <a:rPr lang="sv-SE" baseline="0" dirty="0" smtClean="0"/>
              <a:t> age – </a:t>
            </a:r>
            <a:r>
              <a:rPr lang="sv-SE" baseline="0" dirty="0" err="1" smtClean="0"/>
              <a:t>contin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increase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drastic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reduction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aefter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clearcutting</a:t>
            </a:r>
            <a:endParaRPr lang="sv-SE" baseline="0" dirty="0" smtClean="0"/>
          </a:p>
          <a:p>
            <a:r>
              <a:rPr lang="sv-SE" baseline="0" dirty="0" smtClean="0"/>
              <a:t>WP </a:t>
            </a:r>
            <a:r>
              <a:rPr lang="sv-SE" baseline="0" dirty="0" err="1" smtClean="0"/>
              <a:t>increases</a:t>
            </a:r>
            <a:r>
              <a:rPr lang="sv-SE" baseline="0" dirty="0" smtClean="0"/>
              <a:t> and the </a:t>
            </a:r>
            <a:r>
              <a:rPr lang="sv-SE" baseline="0" dirty="0" err="1" smtClean="0"/>
              <a:t>decreases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through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endParaRPr lang="sv-SE" baseline="0" dirty="0" smtClean="0"/>
          </a:p>
          <a:p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explains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started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taking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dynamic</a:t>
            </a:r>
            <a:r>
              <a:rPr lang="sv-SE" baseline="0" dirty="0" smtClean="0"/>
              <a:t> approach in </a:t>
            </a:r>
            <a:r>
              <a:rPr lang="sv-SE" baseline="0" dirty="0" err="1" smtClean="0"/>
              <a:t>studying</a:t>
            </a:r>
            <a:r>
              <a:rPr lang="sv-SE" baseline="0" dirty="0" smtClean="0"/>
              <a:t> 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58494-A174-4C11-85AE-8D966C40AA93}" type="slidenum">
              <a:rPr lang="sv-SE" altLang="en-US" smtClean="0"/>
              <a:pPr>
                <a:defRPr/>
              </a:pPr>
              <a:t>48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809332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04D25C56-7277-4E42-899E-69FB34D1AE62}" type="slidenum">
              <a:rPr lang="sv-SE" altLang="en-US" sz="1200" smtClean="0"/>
              <a:pPr/>
              <a:t>49</a:t>
            </a:fld>
            <a:endParaRPr lang="sv-SE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F7E1D99A-FDED-43A6-8842-E636886AA0B8}" type="slidenum">
              <a:rPr lang="sv-SE" altLang="en-US" sz="1200" smtClean="0"/>
              <a:pPr/>
              <a:t>5</a:t>
            </a:fld>
            <a:endParaRPr lang="sv-SE" altLang="en-US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Inventorying the natural resources of a country is not new – this is what </a:t>
            </a:r>
            <a:r>
              <a:rPr lang="en-US" altLang="en-US" dirty="0" err="1" smtClean="0"/>
              <a:t>Linne</a:t>
            </a:r>
            <a:r>
              <a:rPr lang="en-US" altLang="en-US" dirty="0" smtClean="0"/>
              <a:t> did already in the 1700-hundreds,</a:t>
            </a:r>
            <a:r>
              <a:rPr lang="en-US" altLang="en-US" baseline="0" dirty="0" smtClean="0"/>
              <a:t> </a:t>
            </a:r>
          </a:p>
          <a:p>
            <a:pPr eaLnBrk="1" hangingPunct="1"/>
            <a:r>
              <a:rPr lang="en-US" altLang="en-US" baseline="0" dirty="0" smtClean="0"/>
              <a:t>while to the right is the most comprehensive one conducted in modern time</a:t>
            </a:r>
            <a:endParaRPr lang="en-US" altLang="en-US" dirty="0" smtClean="0"/>
          </a:p>
          <a:p>
            <a:pPr eaLnBrk="1" hangingPunct="1"/>
            <a:r>
              <a:rPr lang="sv-SE" altLang="en-US" dirty="0" smtClean="0"/>
              <a:t>To the </a:t>
            </a:r>
            <a:r>
              <a:rPr lang="sv-SE" altLang="en-US" dirty="0" err="1" smtClean="0"/>
              <a:t>left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are</a:t>
            </a:r>
            <a:r>
              <a:rPr lang="sv-SE" altLang="en-US" dirty="0" smtClean="0"/>
              <a:t> 3 ex </a:t>
            </a:r>
            <a:r>
              <a:rPr lang="sv-SE" altLang="en-US" dirty="0" err="1" smtClean="0"/>
              <a:t>of</a:t>
            </a:r>
            <a:r>
              <a:rPr lang="sv-SE" altLang="en-US" dirty="0" smtClean="0"/>
              <a:t> Linnes</a:t>
            </a:r>
            <a:r>
              <a:rPr lang="sv-SE" altLang="en-US" baseline="0" dirty="0" smtClean="0"/>
              <a:t> </a:t>
            </a:r>
            <a:r>
              <a:rPr lang="sv-SE" altLang="en-US" dirty="0" smtClean="0"/>
              <a:t>5-6 </a:t>
            </a:r>
            <a:r>
              <a:rPr lang="sv-SE" altLang="en-US" dirty="0" err="1" smtClean="0"/>
              <a:t>published</a:t>
            </a:r>
            <a:r>
              <a:rPr lang="sv-SE" altLang="en-US" dirty="0" smtClean="0"/>
              <a:t> trips </a:t>
            </a:r>
            <a:r>
              <a:rPr lang="sv-SE" altLang="en-US" dirty="0" err="1" smtClean="0"/>
              <a:t>through</a:t>
            </a:r>
            <a:r>
              <a:rPr lang="sv-SE" altLang="en-US" dirty="0" smtClean="0"/>
              <a:t> Sweden.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E8664F1F-5E66-4428-A5BC-6B6703B316DE}" type="slidenum">
              <a:rPr lang="sv-SE" altLang="en-US" sz="1200" smtClean="0"/>
              <a:pPr/>
              <a:t>50</a:t>
            </a:fld>
            <a:endParaRPr lang="sv-SE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415791"/>
            <a:ext cx="548640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v-SE" altLang="en-US" baseline="0" dirty="0" smtClean="0"/>
              <a:t>3rd. The </a:t>
            </a:r>
            <a:r>
              <a:rPr lang="sv-SE" altLang="en-US" baseline="0" dirty="0" err="1" smtClean="0"/>
              <a:t>fact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that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they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move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around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through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time</a:t>
            </a:r>
            <a:r>
              <a:rPr lang="sv-SE" altLang="en-US" baseline="0" dirty="0" smtClean="0"/>
              <a:t> and </a:t>
            </a:r>
            <a:r>
              <a:rPr lang="sv-SE" altLang="en-US" baseline="0" dirty="0" err="1" smtClean="0"/>
              <a:t>into</a:t>
            </a:r>
            <a:r>
              <a:rPr lang="sv-SE" altLang="en-US" baseline="0" dirty="0" smtClean="0"/>
              <a:t> the </a:t>
            </a:r>
            <a:r>
              <a:rPr lang="sv-SE" altLang="en-US" baseline="0" dirty="0" err="1" smtClean="0"/>
              <a:t>future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explains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why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we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have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recently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started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studying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realtinships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between</a:t>
            </a:r>
            <a:r>
              <a:rPr lang="sv-SE" altLang="en-US" baseline="0" dirty="0" smtClean="0"/>
              <a:t> ESS and </a:t>
            </a:r>
            <a:r>
              <a:rPr lang="sv-SE" altLang="en-US" baseline="0" dirty="0" err="1" smtClean="0"/>
              <a:t>biodiversity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using</a:t>
            </a:r>
            <a:r>
              <a:rPr lang="sv-SE" altLang="en-US" baseline="0" dirty="0" smtClean="0"/>
              <a:t> an approach </a:t>
            </a:r>
            <a:r>
              <a:rPr lang="sv-SE" altLang="en-US" baseline="0" dirty="0" err="1" smtClean="0"/>
              <a:t>based</a:t>
            </a:r>
            <a:r>
              <a:rPr lang="sv-SE" altLang="en-US" baseline="0" dirty="0" smtClean="0"/>
              <a:t> on </a:t>
            </a:r>
            <a:r>
              <a:rPr lang="sv-SE" altLang="en-US" baseline="0" dirty="0" err="1" smtClean="0"/>
              <a:t>dynamic</a:t>
            </a:r>
            <a:r>
              <a:rPr lang="sv-SE" altLang="en-US" baseline="0" dirty="0" smtClean="0"/>
              <a:t> simulations and </a:t>
            </a:r>
            <a:r>
              <a:rPr lang="sv-SE" altLang="en-US" baseline="0" dirty="0" err="1" smtClean="0"/>
              <a:t>optmizations</a:t>
            </a:r>
            <a:r>
              <a:rPr lang="sv-SE" altLang="en-US" baseline="0" dirty="0" smtClean="0"/>
              <a:t>. </a:t>
            </a:r>
            <a:r>
              <a:rPr lang="sv-SE" altLang="en-US" baseline="0" dirty="0" err="1" smtClean="0"/>
              <a:t>We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have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recently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started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this</a:t>
            </a:r>
            <a:r>
              <a:rPr lang="sv-SE" altLang="en-US" baseline="0" dirty="0" smtClean="0"/>
              <a:t> so I </a:t>
            </a:r>
            <a:r>
              <a:rPr lang="sv-SE" altLang="en-US" baseline="0" dirty="0" err="1" smtClean="0"/>
              <a:t>exemplify</a:t>
            </a:r>
            <a:r>
              <a:rPr lang="sv-SE" altLang="en-US" baseline="0" dirty="0" smtClean="0"/>
              <a:t> it </a:t>
            </a:r>
            <a:r>
              <a:rPr lang="sv-SE" altLang="en-US" baseline="0" dirty="0" err="1" smtClean="0"/>
              <a:t>based</a:t>
            </a:r>
            <a:r>
              <a:rPr lang="sv-SE" altLang="en-US" baseline="0" dirty="0" smtClean="0"/>
              <a:t> on a </a:t>
            </a:r>
            <a:r>
              <a:rPr lang="sv-SE" altLang="en-US" baseline="0" dirty="0" err="1" smtClean="0"/>
              <a:t>published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study</a:t>
            </a:r>
            <a:r>
              <a:rPr lang="sv-SE" altLang="en-US" baseline="0" dirty="0" smtClean="0"/>
              <a:t> by my </a:t>
            </a:r>
            <a:r>
              <a:rPr lang="sv-SE" altLang="en-US" baseline="0" dirty="0" err="1" smtClean="0"/>
              <a:t>collaborators</a:t>
            </a:r>
            <a:endParaRPr lang="sv-SE" altLang="en-US" baseline="0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58494-A174-4C11-85AE-8D966C40AA93}" type="slidenum">
              <a:rPr lang="sv-SE" altLang="en-US" smtClean="0"/>
              <a:pPr>
                <a:defRPr/>
              </a:pPr>
              <a:t>51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4711218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58494-A174-4C11-85AE-8D966C40AA93}" type="slidenum">
              <a:rPr lang="sv-SE" altLang="en-US" smtClean="0"/>
              <a:pPr>
                <a:defRPr/>
              </a:pPr>
              <a:t>52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4061071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58494-A174-4C11-85AE-8D966C40AA93}" type="slidenum">
              <a:rPr lang="sv-SE" altLang="en-US" smtClean="0"/>
              <a:pPr>
                <a:defRPr/>
              </a:pPr>
              <a:t>53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4772168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58494-A174-4C11-85AE-8D966C40AA93}" type="slidenum">
              <a:rPr lang="sv-SE" altLang="en-US" smtClean="0"/>
              <a:pPr>
                <a:defRPr/>
              </a:pPr>
              <a:t>54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0473278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With NO CONSTRAINTS </a:t>
            </a:r>
            <a:r>
              <a:rPr lang="en-GB" altLang="en-US" smtClean="0"/>
              <a:t>achieves </a:t>
            </a:r>
            <a:r>
              <a:rPr lang="en-GB" altLang="en-US" b="1" smtClean="0"/>
              <a:t>3–29%</a:t>
            </a:r>
            <a:r>
              <a:rPr lang="en-GB" altLang="en-US" smtClean="0"/>
              <a:t> of the maximum NPV value</a:t>
            </a:r>
            <a:endParaRPr lang="en-US" altLang="en-US" smtClean="0"/>
          </a:p>
          <a:p>
            <a:endParaRPr lang="en-CA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31DCA75A-FCCE-4EBD-9C4A-EA000D4ADAE1}" type="slidenum">
              <a:rPr lang="en-US" altLang="en-US" sz="1200" smtClean="0"/>
              <a:pPr/>
              <a:t>55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With NO CONSTRAINTS </a:t>
            </a:r>
            <a:r>
              <a:rPr lang="en-GB">
                <a:latin typeface="Arial" charset="0"/>
                <a:ea typeface="+mn-ea"/>
                <a:cs typeface="Arial" charset="0"/>
              </a:rPr>
              <a:t>achieves </a:t>
            </a:r>
            <a:r>
              <a:rPr lang="en-GB" b="1">
                <a:latin typeface="Arial" charset="0"/>
                <a:ea typeface="+mn-ea"/>
                <a:cs typeface="Arial" charset="0"/>
              </a:rPr>
              <a:t>3–29%</a:t>
            </a:r>
            <a:r>
              <a:rPr lang="en-GB">
                <a:latin typeface="Arial" charset="0"/>
                <a:ea typeface="+mn-ea"/>
                <a:cs typeface="Arial" charset="0"/>
              </a:rPr>
              <a:t> of the maximum NPV value</a:t>
            </a:r>
            <a:endParaRPr lang="en-US"/>
          </a:p>
          <a:p>
            <a:pPr>
              <a:defRPr/>
            </a:pPr>
            <a:endParaRPr lang="en-GB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45CC577F-E645-4A18-8673-734363E4176F}" type="slidenum">
              <a:rPr lang="en-US" altLang="en-US" sz="1200" smtClean="0"/>
              <a:pPr/>
              <a:t>56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58494-A174-4C11-85AE-8D966C40AA93}" type="slidenum">
              <a:rPr lang="sv-SE" altLang="en-US" smtClean="0"/>
              <a:pPr>
                <a:defRPr/>
              </a:pPr>
              <a:t>57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295255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04D25C56-7277-4E42-899E-69FB34D1AE62}" type="slidenum">
              <a:rPr lang="sv-SE" altLang="en-US" sz="1200" smtClean="0"/>
              <a:pPr/>
              <a:t>58</a:t>
            </a:fld>
            <a:endParaRPr lang="sv-SE" altLang="en-US" sz="120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58494-A174-4C11-85AE-8D966C40AA93}" type="slidenum">
              <a:rPr lang="sv-SE" altLang="en-US" smtClean="0"/>
              <a:pPr>
                <a:defRPr/>
              </a:pPr>
              <a:t>59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88176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1598ADC0-86A7-4DE6-A808-9A46D6025167}" type="slidenum">
              <a:rPr lang="sv-SE" altLang="en-US" sz="1200" smtClean="0"/>
              <a:pPr/>
              <a:t>6</a:t>
            </a:fld>
            <a:endParaRPr lang="sv-SE" alt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en-US" dirty="0" err="1" smtClean="0"/>
              <a:t>He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writes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This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trip</a:t>
            </a:r>
            <a:r>
              <a:rPr lang="sv-SE" altLang="en-US" dirty="0" smtClean="0"/>
              <a:t>…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F5E4956B-0B01-4927-8B49-22393B4528AF}" type="slidenum">
              <a:rPr lang="sv-SE" altLang="en-US" sz="1200" smtClean="0"/>
              <a:pPr/>
              <a:t>7</a:t>
            </a:fld>
            <a:endParaRPr lang="sv-SE" alt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en-US" dirty="0" err="1" smtClean="0"/>
              <a:t>Moreover</a:t>
            </a:r>
            <a:r>
              <a:rPr lang="sv-SE" altLang="en-US" dirty="0" smtClean="0"/>
              <a:t>, </a:t>
            </a:r>
            <a:r>
              <a:rPr lang="sv-SE" altLang="en-US" dirty="0" err="1" smtClean="0"/>
              <a:t>It’s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about</a:t>
            </a:r>
            <a:r>
              <a:rPr lang="sv-SE" altLang="en-US" dirty="0" smtClean="0"/>
              <a:t>… </a:t>
            </a:r>
          </a:p>
          <a:p>
            <a:pPr eaLnBrk="1" hangingPunct="1"/>
            <a:r>
              <a:rPr lang="sv-SE" altLang="en-US" dirty="0" smtClean="0"/>
              <a:t>So, </a:t>
            </a:r>
            <a:r>
              <a:rPr lang="sv-SE" altLang="en-US" dirty="0" err="1" smtClean="0"/>
              <a:t>mapping</a:t>
            </a:r>
            <a:r>
              <a:rPr lang="sv-SE" altLang="en-US" dirty="0" smtClean="0"/>
              <a:t> ES is not new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but</a:t>
            </a:r>
            <a:r>
              <a:rPr lang="sv-SE" altLang="en-US" baseline="0" dirty="0" smtClean="0"/>
              <a:t> an </a:t>
            </a:r>
            <a:r>
              <a:rPr lang="sv-SE" altLang="en-US" baseline="0" dirty="0" err="1" smtClean="0"/>
              <a:t>important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activity</a:t>
            </a:r>
            <a:r>
              <a:rPr lang="sv-SE" altLang="en-US" baseline="0" dirty="0" smtClean="0"/>
              <a:t>.</a:t>
            </a:r>
          </a:p>
          <a:p>
            <a:pPr eaLnBrk="1" hangingPunct="1"/>
            <a:r>
              <a:rPr lang="sv-SE" altLang="en-US" baseline="0" dirty="0" err="1" smtClean="0"/>
              <a:t>This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explains</a:t>
            </a:r>
            <a:r>
              <a:rPr lang="sv-SE" altLang="en-US" baseline="0" dirty="0" smtClean="0"/>
              <a:t> the </a:t>
            </a:r>
            <a:r>
              <a:rPr lang="sv-SE" altLang="en-US" baseline="0" dirty="0" err="1" smtClean="0"/>
              <a:t>large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resources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having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been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allocated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to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this</a:t>
            </a:r>
            <a:r>
              <a:rPr lang="sv-SE" altLang="en-US" baseline="0" dirty="0" smtClean="0"/>
              <a:t> in recent </a:t>
            </a:r>
            <a:r>
              <a:rPr lang="sv-SE" altLang="en-US" baseline="0" dirty="0" err="1" smtClean="0"/>
              <a:t>times</a:t>
            </a:r>
            <a:r>
              <a:rPr lang="sv-SE" altLang="en-US" baseline="0" dirty="0" smtClean="0"/>
              <a:t>.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There is now national and EU level work to map ES and include them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in the national accounting.</a:t>
            </a:r>
          </a:p>
          <a:p>
            <a:pPr eaLnBrk="1" hangingPunct="1"/>
            <a:r>
              <a:rPr lang="en-US" altLang="en-US" dirty="0" smtClean="0"/>
              <a:t>The UK early made a large-scale assessment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C3738168-87C7-43B7-B55D-FBF03DFCDA02}" type="slidenum">
              <a:rPr lang="sv-SE" altLang="en-US" sz="1200" smtClean="0"/>
              <a:pPr/>
              <a:t>8</a:t>
            </a:fld>
            <a:endParaRPr lang="sv-SE" alt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altLang="en-US" dirty="0" smtClean="0"/>
              <a:t>The make it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clear</a:t>
            </a:r>
            <a:r>
              <a:rPr lang="sv-SE" altLang="en-US" baseline="0" dirty="0" smtClean="0"/>
              <a:t> </a:t>
            </a:r>
            <a:r>
              <a:rPr lang="sv-SE" altLang="en-US" baseline="0" dirty="0" err="1" smtClean="0"/>
              <a:t>that</a:t>
            </a:r>
            <a:r>
              <a:rPr lang="sv-SE" altLang="en-US" baseline="0" dirty="0" smtClean="0"/>
              <a:t> </a:t>
            </a:r>
            <a:r>
              <a:rPr lang="sv-SE" altLang="en-US" dirty="0" err="1" smtClean="0"/>
              <a:t>Society</a:t>
            </a:r>
            <a:r>
              <a:rPr lang="sv-SE" altLang="en-US" dirty="0" smtClean="0"/>
              <a:t>… [läs också bruna]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altLang="en-US" dirty="0" err="1" smtClean="0"/>
              <a:t>Studying</a:t>
            </a:r>
            <a:r>
              <a:rPr lang="sv-SE" altLang="en-US" dirty="0" smtClean="0"/>
              <a:t> ESS has </a:t>
            </a:r>
            <a:r>
              <a:rPr lang="sv-SE" altLang="en-US" dirty="0" err="1" smtClean="0"/>
              <a:t>always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involved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also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studying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trade-offs</a:t>
            </a:r>
            <a:r>
              <a:rPr lang="sv-SE" altLang="en-US" dirty="0" smtClean="0"/>
              <a:t> and </a:t>
            </a:r>
            <a:r>
              <a:rPr lang="sv-SE" altLang="en-US" dirty="0" err="1" smtClean="0"/>
              <a:t>conflicts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fld id="{5EEF036A-AB66-42CF-937D-0F715AE1904B}" type="slidenum">
              <a:rPr lang="sv-SE" altLang="en-US" sz="1200" smtClean="0"/>
              <a:pPr/>
              <a:t>9</a:t>
            </a:fld>
            <a:endParaRPr lang="sv-SE" alt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altLang="en-US" dirty="0" smtClean="0"/>
              <a:t>Läs allt: </a:t>
            </a:r>
            <a:r>
              <a:rPr lang="sv-SE" altLang="en-US" dirty="0" err="1" smtClean="0"/>
              <a:t>Tradeoffs</a:t>
            </a:r>
            <a:r>
              <a:rPr lang="sv-SE" altLang="en-US" dirty="0" smtClean="0"/>
              <a:t>…</a:t>
            </a:r>
          </a:p>
          <a:p>
            <a:pPr eaLnBrk="1" hangingPunct="1"/>
            <a:r>
              <a:rPr lang="sv-SE" altLang="en-US" dirty="0" err="1" smtClean="0"/>
              <a:t>This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early</a:t>
            </a:r>
            <a:r>
              <a:rPr lang="sv-SE" altLang="en-US" dirty="0" smtClean="0"/>
              <a:t>, extensive national </a:t>
            </a:r>
            <a:r>
              <a:rPr lang="sv-SE" altLang="en-US" dirty="0" err="1" smtClean="0"/>
              <a:t>report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reflects</a:t>
            </a:r>
            <a:r>
              <a:rPr lang="sv-SE" altLang="en-US" dirty="0" smtClean="0"/>
              <a:t> the strong </a:t>
            </a:r>
            <a:r>
              <a:rPr lang="sv-SE" altLang="en-US" dirty="0" err="1" smtClean="0"/>
              <a:t>link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between</a:t>
            </a:r>
            <a:r>
              <a:rPr lang="sv-SE" altLang="en-US" dirty="0" smtClean="0"/>
              <a:t> ESS and policy</a:t>
            </a:r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5558-3A57-4363-8A39-7374427B9C2E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04115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2186-04D5-4185-A3AC-473C0CDE9302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94181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60ED4-C516-4EDD-9487-86E86C2EAEE9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33482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 userDrawn="1"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5" name="Rektangel 9"/>
          <p:cNvSpPr/>
          <p:nvPr userDrawn="1"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2376455"/>
            <a:ext cx="7673510" cy="1470025"/>
          </a:xfrm>
        </p:spPr>
        <p:txBody>
          <a:bodyPr anchor="b"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06356" y="3846480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030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03216"/>
            <a:ext cx="4038600" cy="37229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2403216"/>
            <a:ext cx="4038600" cy="372294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57200" y="1512413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3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58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CA2C-5480-435E-877A-844EA28A3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5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pic>
        <p:nvPicPr>
          <p:cNvPr id="11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98900" cy="17399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184178" y="3039392"/>
            <a:ext cx="7673510" cy="1470025"/>
          </a:xfrm>
        </p:spPr>
        <p:txBody>
          <a:bodyPr anchor="b"/>
          <a:lstStyle>
            <a:lvl1pPr>
              <a:defRPr b="0" cap="none" spc="0" baseline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91364" y="4509417"/>
            <a:ext cx="7678959" cy="9886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881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B444-E947-4751-8026-ED7F1862005A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52066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5DAF0-9823-4192-819F-AA88E2C1758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8445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3DFE-2F54-4AC3-BF8D-D0D644D8CF00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58131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941D2-9D9E-413F-A6E7-E1D8752EB9D9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17063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F3F7-8C07-47B1-B1DA-9EE3C03744BA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24267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791B-EAC0-4376-ADF0-36CEFD5E59F4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77261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D97A-9BAA-4653-B694-C85B0D6B2F73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7958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0EA54-2158-4FDB-942A-FAB8DBB33A71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5623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3983A4-5472-4CE1-9995-2ACD34E7D217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80" charset="0"/>
          <a:ea typeface="ＭＳ Ｐゴシック" pitchFamily="8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80" charset="0"/>
          <a:ea typeface="ＭＳ Ｐゴシック" pitchFamily="8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80" charset="0"/>
          <a:ea typeface="ＭＳ Ｐゴシック" pitchFamily="8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80" charset="0"/>
          <a:ea typeface="ＭＳ Ｐゴシック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80" charset="0"/>
          <a:ea typeface="ＭＳ Ｐゴシック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80" charset="0"/>
          <a:ea typeface="ＭＳ Ｐゴシック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80" charset="0"/>
          <a:ea typeface="ＭＳ Ｐゴシック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80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vyaZGtaNUROgoM&amp;tbnid=VVVxWw4Snxu0BM:&amp;ved=0CAUQjRw&amp;url=http://bobthebirdman.com/galleries/waterfowl_woodpeckers/&amp;ei=kD4oUr7tEozVsgbQs4GADw&amp;psig=AFQjCNHjrTwbgxvz-4paIyAPz2Mddy0xEQ&amp;ust=1378455490500700" TargetMode="External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hyperlink" Target="http://www.google.com/url?sa=i&amp;rct=j&amp;q=&amp;esrc=s&amp;frm=1&amp;source=images&amp;cd=&amp;cad=rja&amp;docid=HlyYUQNS1pZSyM&amp;tbnid=YJwFyocW0xYwVM:&amp;ved=0CAUQjRw&amp;url=http://www.huntingbg.eu/offerdetailseng.aspx?id=9&amp;ei=PDQoUsPNGIaYtQaBuYDIDw&amp;bvm=bv.51773540,d.Yms&amp;psig=AFQjCNGQnHbc7UmKHPzoP7AoGGC1moMIoA&amp;ust=1378452879155486" TargetMode="External"/><Relationship Id="rId9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9.png"/><Relationship Id="rId7" Type="http://schemas.openxmlformats.org/officeDocument/2006/relationships/hyperlink" Target="http://www.google.com/url?sa=i&amp;rct=j&amp;q=&amp;esrc=s&amp;frm=1&amp;source=images&amp;cd=&amp;cad=rja&amp;docid=vyaZGtaNUROgoM&amp;tbnid=VVVxWw4Snxu0BM:&amp;ved=0CAUQjRw&amp;url=http://bobthebirdman.com/galleries/waterfowl_woodpeckers/&amp;ei=kD4oUr7tEozVsgbQs4GADw&amp;psig=AFQjCNHjrTwbgxvz-4paIyAPz2Mddy0xEQ&amp;ust=1378455490500700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jpeg"/><Relationship Id="rId11" Type="http://schemas.openxmlformats.org/officeDocument/2006/relationships/image" Target="../media/image48.jpeg"/><Relationship Id="rId5" Type="http://schemas.openxmlformats.org/officeDocument/2006/relationships/hyperlink" Target="http://www.google.com/url?sa=i&amp;rct=j&amp;q=&amp;esrc=s&amp;frm=1&amp;source=images&amp;cd=&amp;cad=rja&amp;docid=HlyYUQNS1pZSyM&amp;tbnid=YJwFyocW0xYwVM:&amp;ved=0CAUQjRw&amp;url=http://www.huntingbg.eu/offerdetailseng.aspx?id=9&amp;ei=PDQoUsPNGIaYtQaBuYDIDw&amp;bvm=bv.51773540,d.Yms&amp;psig=AFQjCNGQnHbc7UmKHPzoP7AoGGC1moMIoA&amp;ust=1378452879155486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3.jpeg"/><Relationship Id="rId9" Type="http://schemas.openxmlformats.org/officeDocument/2006/relationships/image" Target="../media/image46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1.png"/><Relationship Id="rId7" Type="http://schemas.openxmlformats.org/officeDocument/2006/relationships/hyperlink" Target="http://www.google.com/url?sa=i&amp;rct=j&amp;q=&amp;esrc=s&amp;frm=1&amp;source=images&amp;cd=&amp;cad=rja&amp;docid=vyaZGtaNUROgoM&amp;tbnid=VVVxWw4Snxu0BM:&amp;ved=0CAUQjRw&amp;url=http://bobthebirdman.com/galleries/waterfowl_woodpeckers/&amp;ei=kD4oUr7tEozVsgbQs4GADw&amp;psig=AFQjCNHjrTwbgxvz-4paIyAPz2Mddy0xEQ&amp;ust=1378455490500700" TargetMode="External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jpeg"/><Relationship Id="rId11" Type="http://schemas.openxmlformats.org/officeDocument/2006/relationships/image" Target="../media/image48.jpeg"/><Relationship Id="rId5" Type="http://schemas.openxmlformats.org/officeDocument/2006/relationships/hyperlink" Target="http://www.google.com/url?sa=i&amp;rct=j&amp;q=&amp;esrc=s&amp;frm=1&amp;source=images&amp;cd=&amp;cad=rja&amp;docid=HlyYUQNS1pZSyM&amp;tbnid=YJwFyocW0xYwVM:&amp;ved=0CAUQjRw&amp;url=http://www.huntingbg.eu/offerdetailseng.aspx?id=9&amp;ei=PDQoUsPNGIaYtQaBuYDIDw&amp;bvm=bv.51773540,d.Yms&amp;psig=AFQjCNGQnHbc7UmKHPzoP7AoGGC1moMIoA&amp;ust=1378452879155486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3.jpeg"/><Relationship Id="rId9" Type="http://schemas.openxmlformats.org/officeDocument/2006/relationships/image" Target="../media/image46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icture 15" descr="forest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732643"/>
            <a:ext cx="9144001" cy="6205904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21" y="6449228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Photo: Ola </a:t>
            </a:r>
            <a:r>
              <a:rPr lang="sv-SE" dirty="0" err="1" smtClean="0">
                <a:solidFill>
                  <a:schemeClr val="bg1"/>
                </a:solidFill>
              </a:rPr>
              <a:t>Borin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603" y="1726367"/>
            <a:ext cx="7413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Tord Snäll</a:t>
            </a:r>
            <a:br>
              <a:rPr lang="sv-SE" sz="2000" dirty="0" smtClean="0"/>
            </a:br>
            <a:r>
              <a:rPr lang="sv-SE" sz="2000" dirty="0" smtClean="0"/>
              <a:t>Swedish </a:t>
            </a:r>
            <a:r>
              <a:rPr lang="sv-SE" sz="2000" dirty="0"/>
              <a:t>Species Information </a:t>
            </a:r>
            <a:r>
              <a:rPr lang="sv-SE" sz="2000" dirty="0" smtClean="0"/>
              <a:t>Centre</a:t>
            </a:r>
            <a:br>
              <a:rPr lang="sv-SE" sz="2000" dirty="0" smtClean="0"/>
            </a:br>
            <a:r>
              <a:rPr lang="sv-SE" sz="2000" dirty="0" err="1" smtClean="0"/>
              <a:t>ArtDatabanken</a:t>
            </a:r>
            <a:endParaRPr lang="en-US" sz="20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75218" y="83164"/>
            <a:ext cx="7772400" cy="157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cap="none" spc="0" baseline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80" charset="0"/>
                <a:ea typeface="ＭＳ Ｐゴシック" pitchFamily="8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80" charset="0"/>
                <a:ea typeface="ＭＳ Ｐゴシック" pitchFamily="8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80" charset="0"/>
                <a:ea typeface="ＭＳ Ｐゴシック" pitchFamily="8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/>
            <a:r>
              <a:rPr lang="sv-SE" altLang="en-US" sz="3200" kern="0" dirty="0" smtClean="0">
                <a:solidFill>
                  <a:schemeClr val="tx1"/>
                </a:solidFill>
              </a:rPr>
              <a:t>Ecosystem services – </a:t>
            </a:r>
            <a:br>
              <a:rPr lang="sv-SE" altLang="en-US" sz="3200" kern="0" dirty="0" smtClean="0">
                <a:solidFill>
                  <a:schemeClr val="tx1"/>
                </a:solidFill>
              </a:rPr>
            </a:br>
            <a:r>
              <a:rPr lang="sv-SE" altLang="en-US" sz="3200" kern="0" dirty="0" smtClean="0">
                <a:solidFill>
                  <a:schemeClr val="tx1"/>
                </a:solidFill>
              </a:rPr>
              <a:t>from </a:t>
            </a:r>
            <a:r>
              <a:rPr lang="sv-SE" altLang="en-US" sz="3200" kern="0" dirty="0" err="1" smtClean="0">
                <a:solidFill>
                  <a:schemeClr val="tx1"/>
                </a:solidFill>
              </a:rPr>
              <a:t>patterns</a:t>
            </a:r>
            <a:r>
              <a:rPr lang="sv-SE" altLang="en-US" sz="3200" kern="0" dirty="0" smtClean="0">
                <a:solidFill>
                  <a:schemeClr val="tx1"/>
                </a:solidFill>
              </a:rPr>
              <a:t> </a:t>
            </a:r>
            <a:r>
              <a:rPr lang="sv-SE" altLang="en-US" sz="3200" kern="0" dirty="0" err="1" smtClean="0">
                <a:solidFill>
                  <a:schemeClr val="tx1"/>
                </a:solidFill>
              </a:rPr>
              <a:t>today</a:t>
            </a:r>
            <a:r>
              <a:rPr lang="sv-SE" altLang="en-US" sz="3200" kern="0" dirty="0" smtClean="0">
                <a:solidFill>
                  <a:schemeClr val="tx1"/>
                </a:solidFill>
              </a:rPr>
              <a:t> </a:t>
            </a:r>
            <a:r>
              <a:rPr lang="sv-SE" altLang="en-US" sz="3200" kern="0" dirty="0" err="1" smtClean="0">
                <a:solidFill>
                  <a:schemeClr val="tx1"/>
                </a:solidFill>
              </a:rPr>
              <a:t>to</a:t>
            </a:r>
            <a:r>
              <a:rPr lang="sv-SE" altLang="en-US" sz="3200" kern="0" dirty="0" smtClean="0">
                <a:solidFill>
                  <a:schemeClr val="tx1"/>
                </a:solidFill>
              </a:rPr>
              <a:t> </a:t>
            </a:r>
            <a:br>
              <a:rPr lang="sv-SE" altLang="en-US" sz="3200" kern="0" dirty="0" smtClean="0">
                <a:solidFill>
                  <a:schemeClr val="tx1"/>
                </a:solidFill>
              </a:rPr>
            </a:br>
            <a:r>
              <a:rPr lang="sv-SE" altLang="en-US" sz="3200" kern="0" dirty="0" err="1" smtClean="0">
                <a:solidFill>
                  <a:schemeClr val="tx1"/>
                </a:solidFill>
              </a:rPr>
              <a:t>dynamics</a:t>
            </a:r>
            <a:r>
              <a:rPr lang="sv-SE" altLang="en-US" sz="3200" kern="0" dirty="0" smtClean="0">
                <a:solidFill>
                  <a:schemeClr val="tx1"/>
                </a:solidFill>
              </a:rPr>
              <a:t> </a:t>
            </a:r>
            <a:r>
              <a:rPr lang="sv-SE" altLang="en-US" sz="3200" kern="0" dirty="0" err="1" smtClean="0">
                <a:solidFill>
                  <a:schemeClr val="tx1"/>
                </a:solidFill>
              </a:rPr>
              <a:t>into</a:t>
            </a:r>
            <a:r>
              <a:rPr lang="sv-SE" altLang="en-US" sz="3200" kern="0" dirty="0" smtClean="0">
                <a:solidFill>
                  <a:schemeClr val="tx1"/>
                </a:solidFill>
              </a:rPr>
              <a:t> the </a:t>
            </a:r>
            <a:r>
              <a:rPr lang="sv-SE" altLang="en-US" sz="3200" kern="0" dirty="0" err="1" smtClean="0">
                <a:solidFill>
                  <a:schemeClr val="tx1"/>
                </a:solidFill>
              </a:rPr>
              <a:t>future</a:t>
            </a:r>
            <a:endParaRPr lang="en-US" altLang="en-US" sz="32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534400" cy="1295400"/>
          </a:xfrm>
        </p:spPr>
        <p:txBody>
          <a:bodyPr/>
          <a:lstStyle/>
          <a:p>
            <a:pPr eaLnBrk="1" hangingPunct="1"/>
            <a:r>
              <a:rPr lang="sv-SE" altLang="en-US" sz="4000" smtClean="0"/>
              <a:t>Ecosystem services and policy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153400" cy="4648200"/>
          </a:xfrm>
        </p:spPr>
        <p:txBody>
          <a:bodyPr/>
          <a:lstStyle/>
          <a:p>
            <a:pPr eaLnBrk="1" hangingPunct="1"/>
            <a:r>
              <a:rPr lang="sv-SE" altLang="en-US" sz="2800" smtClean="0"/>
              <a:t>EU (and national governments) aims to include ecosystem services in policy and natural capital accounts by 2020.</a:t>
            </a:r>
            <a:endParaRPr lang="sv-SE" altLang="en-US" smtClean="0"/>
          </a:p>
          <a:p>
            <a:pPr eaLnBrk="1" hangingPunct="1"/>
            <a:r>
              <a:rPr lang="sv-SE" altLang="en-US" sz="2400" b="1" smtClean="0">
                <a:solidFill>
                  <a:srgbClr val="000000"/>
                </a:solidFill>
                <a:latin typeface="Tw Cen MT" pitchFamily="80" charset="0"/>
              </a:rPr>
              <a:t>1.3.2 The link between ecosystems, ecosystems services and biodiversity </a:t>
            </a:r>
            <a:r>
              <a:rPr lang="sv-SE" altLang="en-US" sz="2400" smtClean="0">
                <a:solidFill>
                  <a:srgbClr val="000000"/>
                </a:solidFill>
              </a:rPr>
              <a:t>…</a:t>
            </a:r>
            <a:r>
              <a:rPr lang="sv-SE" altLang="en-US" sz="2400" smtClean="0">
                <a:solidFill>
                  <a:srgbClr val="000000"/>
                </a:solidFill>
                <a:latin typeface="Tw Cen MT" pitchFamily="80" charset="0"/>
              </a:rPr>
              <a:t> </a:t>
            </a:r>
            <a:br>
              <a:rPr lang="sv-SE" altLang="en-US" sz="2400" smtClean="0">
                <a:solidFill>
                  <a:srgbClr val="000000"/>
                </a:solidFill>
                <a:latin typeface="Tw Cen MT" pitchFamily="80" charset="0"/>
              </a:rPr>
            </a:br>
            <a:r>
              <a:rPr lang="sv-SE" altLang="en-US" sz="2400" smtClean="0">
                <a:solidFill>
                  <a:srgbClr val="000000"/>
                </a:solidFill>
                <a:latin typeface="Tw Cen MT" pitchFamily="80" charset="0"/>
              </a:rPr>
              <a:t>The </a:t>
            </a:r>
            <a:r>
              <a:rPr lang="sv-SE" altLang="en-US" sz="2400" u="sng" smtClean="0">
                <a:solidFill>
                  <a:srgbClr val="730505"/>
                </a:solidFill>
                <a:latin typeface="Tw Cen MT" pitchFamily="80" charset="0"/>
              </a:rPr>
              <a:t>assessment of the multiple ecosystem </a:t>
            </a:r>
            <a:br>
              <a:rPr lang="sv-SE" altLang="en-US" sz="2400" u="sng" smtClean="0">
                <a:solidFill>
                  <a:srgbClr val="730505"/>
                </a:solidFill>
                <a:latin typeface="Tw Cen MT" pitchFamily="80" charset="0"/>
              </a:rPr>
            </a:br>
            <a:r>
              <a:rPr lang="sv-SE" altLang="en-US" sz="2400" u="sng" smtClean="0">
                <a:solidFill>
                  <a:srgbClr val="730505"/>
                </a:solidFill>
                <a:latin typeface="Tw Cen MT" pitchFamily="80" charset="0"/>
              </a:rPr>
              <a:t>services</a:t>
            </a:r>
            <a:r>
              <a:rPr lang="sv-SE" altLang="en-US" sz="2400" smtClean="0">
                <a:solidFill>
                  <a:srgbClr val="000000"/>
                </a:solidFill>
                <a:latin typeface="Tw Cen MT" pitchFamily="80" charset="0"/>
              </a:rPr>
              <a:t> in combination with the </a:t>
            </a:r>
            <a:r>
              <a:rPr lang="sv-SE" altLang="en-US" sz="2400" u="sng" smtClean="0">
                <a:solidFill>
                  <a:srgbClr val="730505"/>
                </a:solidFill>
                <a:latin typeface="Tw Cen MT" pitchFamily="80" charset="0"/>
              </a:rPr>
              <a:t>analysis </a:t>
            </a:r>
            <a:br>
              <a:rPr lang="sv-SE" altLang="en-US" sz="2400" u="sng" smtClean="0">
                <a:solidFill>
                  <a:srgbClr val="730505"/>
                </a:solidFill>
                <a:latin typeface="Tw Cen MT" pitchFamily="80" charset="0"/>
              </a:rPr>
            </a:br>
            <a:r>
              <a:rPr lang="sv-SE" altLang="en-US" sz="2400" u="sng" smtClean="0">
                <a:solidFill>
                  <a:srgbClr val="730505"/>
                </a:solidFill>
                <a:latin typeface="Tw Cen MT" pitchFamily="80" charset="0"/>
              </a:rPr>
              <a:t>of synergies and trade-offs</a:t>
            </a:r>
            <a:r>
              <a:rPr lang="sv-SE" altLang="en-US" sz="2400" smtClean="0">
                <a:solidFill>
                  <a:srgbClr val="000000"/>
                </a:solidFill>
                <a:latin typeface="Tw Cen MT" pitchFamily="80" charset="0"/>
              </a:rPr>
              <a:t> between </a:t>
            </a:r>
            <a:br>
              <a:rPr lang="sv-SE" altLang="en-US" sz="2400" smtClean="0">
                <a:solidFill>
                  <a:srgbClr val="000000"/>
                </a:solidFill>
                <a:latin typeface="Tw Cen MT" pitchFamily="80" charset="0"/>
              </a:rPr>
            </a:br>
            <a:r>
              <a:rPr lang="sv-SE" altLang="en-US" sz="2400" smtClean="0">
                <a:solidFill>
                  <a:srgbClr val="000000"/>
                </a:solidFill>
                <a:latin typeface="Tw Cen MT" pitchFamily="80" charset="0"/>
              </a:rPr>
              <a:t>these services is the basis for valuing </a:t>
            </a:r>
            <a:br>
              <a:rPr lang="sv-SE" altLang="en-US" sz="2400" smtClean="0">
                <a:solidFill>
                  <a:srgbClr val="000000"/>
                </a:solidFill>
                <a:latin typeface="Tw Cen MT" pitchFamily="80" charset="0"/>
              </a:rPr>
            </a:br>
            <a:r>
              <a:rPr lang="sv-SE" altLang="en-US" sz="2400" smtClean="0">
                <a:solidFill>
                  <a:srgbClr val="000000"/>
                </a:solidFill>
                <a:latin typeface="Tw Cen MT" pitchFamily="80" charset="0"/>
              </a:rPr>
              <a:t>the multi-functionality of ecosystems for </a:t>
            </a:r>
            <a:br>
              <a:rPr lang="sv-SE" altLang="en-US" sz="2400" smtClean="0">
                <a:solidFill>
                  <a:srgbClr val="000000"/>
                </a:solidFill>
                <a:latin typeface="Tw Cen MT" pitchFamily="80" charset="0"/>
              </a:rPr>
            </a:br>
            <a:r>
              <a:rPr lang="sv-SE" altLang="en-US" sz="2400" smtClean="0">
                <a:solidFill>
                  <a:srgbClr val="000000"/>
                </a:solidFill>
                <a:latin typeface="Tw Cen MT" pitchFamily="80" charset="0"/>
              </a:rPr>
              <a:t>human well-being.</a:t>
            </a:r>
            <a:r>
              <a:rPr lang="sv-SE" altLang="en-US" sz="2800" smtClean="0">
                <a:solidFill>
                  <a:srgbClr val="000000"/>
                </a:solidFill>
                <a:latin typeface="Tw Cen MT" pitchFamily="80" charset="0"/>
              </a:rPr>
              <a:t> </a:t>
            </a:r>
          </a:p>
        </p:txBody>
      </p:sp>
      <p:pic>
        <p:nvPicPr>
          <p:cNvPr id="13316" name="Bildobjekt 1" descr="MAES fro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200400"/>
            <a:ext cx="3021012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0525" y="228600"/>
            <a:ext cx="8524875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88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3889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3889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3889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3889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388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388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388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388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4000" dirty="0" err="1"/>
              <a:t>Classification</a:t>
            </a:r>
            <a:r>
              <a:rPr lang="sv-SE" altLang="en-US" sz="4000" dirty="0"/>
              <a:t> </a:t>
            </a:r>
            <a:r>
              <a:rPr lang="sv-SE" altLang="en-US" sz="4000" dirty="0" err="1"/>
              <a:t>of</a:t>
            </a:r>
            <a:r>
              <a:rPr lang="sv-SE" altLang="en-US" sz="4000" dirty="0"/>
              <a:t> </a:t>
            </a:r>
            <a:r>
              <a:rPr lang="sv-SE" altLang="en-US" sz="4000" dirty="0" err="1"/>
              <a:t>ecosystem</a:t>
            </a:r>
            <a:r>
              <a:rPr lang="sv-SE" altLang="en-US" sz="4000" dirty="0"/>
              <a:t> services?</a:t>
            </a:r>
            <a:r>
              <a:rPr lang="sv-SE" altLang="en-US" sz="3600" b="1" dirty="0"/>
              <a:t> </a:t>
            </a:r>
            <a:r>
              <a:rPr lang="sv-SE" altLang="en-US" sz="3600" dirty="0" err="1"/>
              <a:t>Unclear</a:t>
            </a:r>
            <a:r>
              <a:rPr lang="sv-SE" altLang="en-US" sz="3600" dirty="0"/>
              <a:t> and under evolution</a:t>
            </a:r>
            <a:endParaRPr lang="sv-SE" altLang="en-US" sz="3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en-US" sz="1800" b="1" dirty="0"/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sv-SE" altLang="en-US" b="1" dirty="0">
                <a:solidFill>
                  <a:srgbClr val="117D34"/>
                </a:solidFill>
              </a:rPr>
              <a:t>Millennium Ecosystem </a:t>
            </a:r>
            <a:r>
              <a:rPr lang="sv-SE" altLang="en-US" b="1" dirty="0" err="1">
                <a:solidFill>
                  <a:srgbClr val="117D34"/>
                </a:solidFill>
              </a:rPr>
              <a:t>Assessment</a:t>
            </a:r>
            <a:r>
              <a:rPr lang="sv-SE" altLang="en-US" b="1" dirty="0">
                <a:solidFill>
                  <a:srgbClr val="117D34"/>
                </a:solidFill>
              </a:rPr>
              <a:t> (MA)</a:t>
            </a:r>
            <a:endParaRPr lang="sv-SE" altLang="en-US" sz="2800" b="1" dirty="0">
              <a:solidFill>
                <a:srgbClr val="117D34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sv-SE" altLang="en-US" sz="2800" dirty="0">
                <a:solidFill>
                  <a:srgbClr val="117D34"/>
                </a:solidFill>
              </a:rPr>
              <a:t> </a:t>
            </a:r>
            <a:r>
              <a:rPr lang="sv-SE" altLang="en-US" sz="2800" dirty="0" err="1">
                <a:solidFill>
                  <a:srgbClr val="117D34"/>
                </a:solidFill>
              </a:rPr>
              <a:t>Provisioning</a:t>
            </a:r>
            <a:endParaRPr lang="sv-SE" altLang="en-US" sz="2800" dirty="0">
              <a:solidFill>
                <a:srgbClr val="117D34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sv-SE" altLang="en-US" sz="2800" dirty="0">
                <a:solidFill>
                  <a:srgbClr val="117D34"/>
                </a:solidFill>
              </a:rPr>
              <a:t> </a:t>
            </a:r>
            <a:r>
              <a:rPr lang="sv-SE" altLang="en-US" sz="2800" dirty="0" err="1">
                <a:solidFill>
                  <a:srgbClr val="117D34"/>
                </a:solidFill>
              </a:rPr>
              <a:t>Regulating</a:t>
            </a:r>
            <a:endParaRPr lang="sv-SE" altLang="en-US" sz="2800" dirty="0">
              <a:solidFill>
                <a:srgbClr val="117D34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sv-SE" altLang="en-US" sz="2800" dirty="0">
                <a:solidFill>
                  <a:srgbClr val="117D34"/>
                </a:solidFill>
              </a:rPr>
              <a:t> </a:t>
            </a:r>
            <a:r>
              <a:rPr lang="sv-SE" altLang="en-US" sz="2800" dirty="0" err="1">
                <a:solidFill>
                  <a:srgbClr val="117D34"/>
                </a:solidFill>
              </a:rPr>
              <a:t>Supporting</a:t>
            </a:r>
            <a:endParaRPr lang="sv-SE" altLang="en-US" sz="2800" dirty="0">
              <a:solidFill>
                <a:srgbClr val="117D34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sv-SE" altLang="en-US" sz="2800" dirty="0">
                <a:solidFill>
                  <a:srgbClr val="117D34"/>
                </a:solidFill>
              </a:rPr>
              <a:t> </a:t>
            </a:r>
            <a:r>
              <a:rPr lang="sv-SE" altLang="en-US" sz="2800" dirty="0" err="1">
                <a:solidFill>
                  <a:srgbClr val="117D34"/>
                </a:solidFill>
              </a:rPr>
              <a:t>Cultural</a:t>
            </a:r>
            <a:r>
              <a:rPr lang="sv-SE" altLang="en-US" sz="2800" dirty="0">
                <a:solidFill>
                  <a:srgbClr val="117D34"/>
                </a:solidFill>
              </a:rPr>
              <a:t>  services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endParaRPr lang="sv-SE" altLang="en-US" sz="2800" dirty="0">
              <a:solidFill>
                <a:srgbClr val="117D34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sv-SE" altLang="en-US" sz="2800" dirty="0"/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sv-SE" altLang="en-US" sz="1000" dirty="0"/>
          </a:p>
        </p:txBody>
      </p:sp>
      <p:pic>
        <p:nvPicPr>
          <p:cNvPr id="14339" name="Picture 4" descr="MA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2362200"/>
            <a:ext cx="169386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2"/>
          <p:cNvSpPr txBox="1">
            <a:spLocks noChangeArrowheads="1"/>
          </p:cNvSpPr>
          <p:nvPr/>
        </p:nvSpPr>
        <p:spPr bwMode="auto">
          <a:xfrm>
            <a:off x="6858000" y="40386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072091"/>
                </a:solidFill>
                <a:latin typeface="Helvetica" pitchFamily="80" charset="0"/>
                <a:ea typeface="ヒラギノ明朝 ProN W3" pitchFamily="80" charset="-128"/>
              </a:rPr>
              <a:t> </a:t>
            </a:r>
            <a:r>
              <a:rPr lang="sv-SE" altLang="en-US" sz="2000">
                <a:solidFill>
                  <a:srgbClr val="072091"/>
                </a:solidFill>
                <a:latin typeface="Helvetica" pitchFamily="80" charset="0"/>
              </a:rPr>
              <a:t>Monetary   €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072091"/>
                </a:solidFill>
                <a:latin typeface="Helvetica" pitchFamily="80" charset="0"/>
                <a:ea typeface="ヒラギノ明朝 ProN W3" pitchFamily="80" charset="-128"/>
              </a:rPr>
              <a:t> </a:t>
            </a:r>
            <a:r>
              <a:rPr lang="sv-SE" altLang="en-US" sz="2000">
                <a:solidFill>
                  <a:srgbClr val="072091"/>
                </a:solidFill>
                <a:latin typeface="Helvetica" pitchFamily="80" charset="0"/>
              </a:rPr>
              <a:t>Quantitative +/-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072091"/>
                </a:solidFill>
                <a:latin typeface="Helvetica" pitchFamily="80" charset="0"/>
                <a:ea typeface="ヒラギノ明朝 ProN W3" pitchFamily="80" charset="-128"/>
              </a:rPr>
              <a:t> </a:t>
            </a:r>
            <a:r>
              <a:rPr lang="sv-SE" altLang="en-US" sz="2000">
                <a:solidFill>
                  <a:srgbClr val="072091"/>
                </a:solidFill>
                <a:latin typeface="Helvetica" pitchFamily="80" charset="0"/>
              </a:rPr>
              <a:t>Qualitative </a:t>
            </a:r>
            <a:r>
              <a:rPr lang="sv-SE" altLang="en-US" sz="2000">
                <a:solidFill>
                  <a:srgbClr val="072091"/>
                </a:solidFill>
                <a:latin typeface="Times New Roman" pitchFamily="80" charset="0"/>
                <a:sym typeface="Wingdings" pitchFamily="80" charset="2"/>
              </a:rPr>
              <a:t></a:t>
            </a:r>
            <a:r>
              <a:rPr lang="sv-SE" altLang="en-US" sz="2000">
                <a:solidFill>
                  <a:srgbClr val="072091"/>
                </a:solidFill>
                <a:latin typeface="Times New Roman" pitchFamily="80" charset="0"/>
              </a:rPr>
              <a:t>/</a:t>
            </a:r>
            <a:r>
              <a:rPr lang="sv-SE" altLang="en-US" sz="2000">
                <a:solidFill>
                  <a:srgbClr val="072091"/>
                </a:solidFill>
                <a:latin typeface="Times New Roman" pitchFamily="80" charset="0"/>
                <a:sym typeface="Wingdings" pitchFamily="80" charset="2"/>
              </a:rPr>
              <a:t></a:t>
            </a:r>
          </a:p>
        </p:txBody>
      </p:sp>
      <p:sp>
        <p:nvSpPr>
          <p:cNvPr id="15363" name="Textruta 2"/>
          <p:cNvSpPr txBox="1">
            <a:spLocks noChangeArrowheads="1"/>
          </p:cNvSpPr>
          <p:nvPr/>
        </p:nvSpPr>
        <p:spPr bwMode="auto">
          <a:xfrm>
            <a:off x="152400" y="4035425"/>
            <a:ext cx="27432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117D34"/>
                </a:solidFill>
                <a:latin typeface="Helvetica" pitchFamily="80" charset="0"/>
                <a:ea typeface="ヒラギノ明朝 ProN W3" pitchFamily="80" charset="-128"/>
              </a:rPr>
              <a:t> </a:t>
            </a:r>
            <a:r>
              <a:rPr lang="sv-SE" altLang="en-US" sz="2000">
                <a:solidFill>
                  <a:srgbClr val="117D34"/>
                </a:solidFill>
                <a:latin typeface="Helvetica" pitchFamily="80" charset="0"/>
              </a:rPr>
              <a:t>Soil formation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117D34"/>
                </a:solidFill>
                <a:latin typeface="Helvetica" pitchFamily="80" charset="0"/>
                <a:ea typeface="ヒラギノ明朝 ProN W3" pitchFamily="80" charset="-128"/>
              </a:rPr>
              <a:t> </a:t>
            </a:r>
            <a:r>
              <a:rPr lang="sv-SE" altLang="en-US" sz="2000">
                <a:solidFill>
                  <a:srgbClr val="117D34"/>
                </a:solidFill>
                <a:latin typeface="Helvetica" pitchFamily="80" charset="0"/>
              </a:rPr>
              <a:t>Primary production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117D34"/>
                </a:solidFill>
                <a:latin typeface="Helvetica" pitchFamily="80" charset="0"/>
                <a:ea typeface="ヒラギノ明朝 ProN W3" pitchFamily="80" charset="-128"/>
              </a:rPr>
              <a:t> </a:t>
            </a:r>
            <a:r>
              <a:rPr lang="sv-SE" altLang="en-US" sz="2000">
                <a:solidFill>
                  <a:srgbClr val="117D34"/>
                </a:solidFill>
                <a:latin typeface="Helvetica" pitchFamily="80" charset="0"/>
              </a:rPr>
              <a:t>Nutrient cycling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117D34"/>
                </a:solidFill>
                <a:latin typeface="Helvetica" pitchFamily="80" charset="0"/>
                <a:ea typeface="ヒラギノ明朝 ProN W3" pitchFamily="80" charset="-128"/>
              </a:rPr>
              <a:t> </a:t>
            </a:r>
            <a:r>
              <a:rPr lang="sv-SE" altLang="en-US" sz="2000">
                <a:solidFill>
                  <a:srgbClr val="117D34"/>
                </a:solidFill>
                <a:latin typeface="Helvetica" pitchFamily="80" charset="0"/>
              </a:rPr>
              <a:t>Biomass production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117D34"/>
                </a:solidFill>
                <a:latin typeface="Helvetica" pitchFamily="80" charset="0"/>
                <a:ea typeface="ヒラギノ明朝 ProN W3" pitchFamily="80" charset="-128"/>
              </a:rPr>
              <a:t> </a:t>
            </a:r>
            <a:r>
              <a:rPr lang="sv-SE" altLang="en-US" sz="2000">
                <a:solidFill>
                  <a:srgbClr val="117D34"/>
                </a:solidFill>
                <a:latin typeface="Helvetica" pitchFamily="80" charset="0"/>
              </a:rPr>
              <a:t>Pollination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117D34"/>
                </a:solidFill>
                <a:latin typeface="Helvetica" pitchFamily="80" charset="0"/>
              </a:rPr>
              <a:t> Biological control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117D34"/>
                </a:solidFill>
                <a:latin typeface="Helvetica" pitchFamily="80" charset="0"/>
                <a:ea typeface="ヒラギノ明朝 ProN W3" pitchFamily="80" charset="-128"/>
              </a:rPr>
              <a:t> </a:t>
            </a:r>
            <a:r>
              <a:rPr lang="sv-SE" altLang="en-US" sz="2000">
                <a:solidFill>
                  <a:srgbClr val="117D34"/>
                </a:solidFill>
                <a:latin typeface="Helvetica" pitchFamily="80" charset="0"/>
              </a:rPr>
              <a:t>…</a:t>
            </a:r>
          </a:p>
        </p:txBody>
      </p:sp>
      <p:sp>
        <p:nvSpPr>
          <p:cNvPr id="15364" name="Textruta 2"/>
          <p:cNvSpPr txBox="1">
            <a:spLocks noChangeArrowheads="1"/>
          </p:cNvSpPr>
          <p:nvPr/>
        </p:nvSpPr>
        <p:spPr bwMode="auto">
          <a:xfrm>
            <a:off x="5029200" y="403860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5738" indent="-185738" defTabSz="388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3889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3889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3889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3889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388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388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388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388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1800">
                <a:latin typeface="Helvetica" pitchFamily="80" charset="0"/>
              </a:rPr>
              <a:t>Drinking (or useful) water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1800">
                <a:latin typeface="Helvetica" pitchFamily="80" charset="0"/>
              </a:rPr>
              <a:t>Cereals, meat, vegetables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1800">
                <a:latin typeface="Helvetica" pitchFamily="80" charset="0"/>
              </a:rPr>
              <a:t>Timber, fibre, pulp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1800">
                <a:latin typeface="Helvetica" pitchFamily="80" charset="0"/>
              </a:rPr>
              <a:t>Flood protection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1800">
                <a:latin typeface="Helvetica" pitchFamily="80" charset="0"/>
              </a:rPr>
              <a:t>…</a:t>
            </a:r>
          </a:p>
        </p:txBody>
      </p:sp>
      <p:sp>
        <p:nvSpPr>
          <p:cNvPr id="15365" name="Textruta 2"/>
          <p:cNvSpPr txBox="1">
            <a:spLocks noChangeArrowheads="1"/>
          </p:cNvSpPr>
          <p:nvPr/>
        </p:nvSpPr>
        <p:spPr bwMode="auto">
          <a:xfrm>
            <a:off x="2819400" y="4035425"/>
            <a:ext cx="22860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81080B"/>
                </a:solidFill>
                <a:latin typeface="Helvetica" pitchFamily="80" charset="0"/>
              </a:rPr>
              <a:t> Yield: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None/>
            </a:pPr>
            <a:r>
              <a:rPr lang="sv-SE" altLang="en-US" sz="2000">
                <a:solidFill>
                  <a:srgbClr val="81080B"/>
                </a:solidFill>
                <a:latin typeface="Helvetica" pitchFamily="80" charset="0"/>
              </a:rPr>
              <a:t> - Food production</a:t>
            </a:r>
            <a:br>
              <a:rPr lang="sv-SE" altLang="en-US" sz="2000">
                <a:solidFill>
                  <a:srgbClr val="81080B"/>
                </a:solidFill>
                <a:latin typeface="Helvetica" pitchFamily="80" charset="0"/>
              </a:rPr>
            </a:br>
            <a:r>
              <a:rPr lang="sv-SE" altLang="en-US" sz="2000">
                <a:solidFill>
                  <a:srgbClr val="81080B"/>
                </a:solidFill>
                <a:latin typeface="Helvetica" pitchFamily="80" charset="0"/>
              </a:rPr>
              <a:t> - Tree production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81080B"/>
                </a:solidFill>
                <a:latin typeface="Helvetica" pitchFamily="80" charset="0"/>
                <a:ea typeface="ヒラギノ明朝 ProN W3" pitchFamily="80" charset="-128"/>
              </a:rPr>
              <a:t> </a:t>
            </a:r>
            <a:r>
              <a:rPr lang="sv-SE" altLang="en-US" sz="2000">
                <a:solidFill>
                  <a:srgbClr val="81080B"/>
                </a:solidFill>
                <a:latin typeface="Helvetica" pitchFamily="80" charset="0"/>
              </a:rPr>
              <a:t>Clean water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81080B"/>
                </a:solidFill>
                <a:latin typeface="Helvetica" pitchFamily="80" charset="0"/>
              </a:rPr>
              <a:t> Water regulation</a:t>
            </a:r>
          </a:p>
          <a:p>
            <a:pPr eaLnBrk="1" hangingPunct="1">
              <a:spcBef>
                <a:spcPct val="0"/>
              </a:spcBef>
              <a:buFont typeface="Times" pitchFamily="80" charset="0"/>
              <a:buChar char="•"/>
            </a:pPr>
            <a:r>
              <a:rPr lang="sv-SE" altLang="en-US" sz="2000">
                <a:solidFill>
                  <a:srgbClr val="81080B"/>
                </a:solidFill>
                <a:latin typeface="Helvetica" pitchFamily="80" charset="0"/>
                <a:ea typeface="ヒラギノ明朝 ProN W3" pitchFamily="80" charset="-128"/>
              </a:rPr>
              <a:t> </a:t>
            </a:r>
            <a:r>
              <a:rPr lang="sv-SE" altLang="en-US" sz="2000">
                <a:solidFill>
                  <a:srgbClr val="81080B"/>
                </a:solidFill>
                <a:latin typeface="Helvetica" pitchFamily="80" charset="0"/>
              </a:rPr>
              <a:t>…</a:t>
            </a:r>
          </a:p>
        </p:txBody>
      </p:sp>
      <p:sp>
        <p:nvSpPr>
          <p:cNvPr id="15366" name="Textruta 2"/>
          <p:cNvSpPr txBox="1">
            <a:spLocks noChangeArrowheads="1"/>
          </p:cNvSpPr>
          <p:nvPr/>
        </p:nvSpPr>
        <p:spPr bwMode="auto">
          <a:xfrm>
            <a:off x="152400" y="2295525"/>
            <a:ext cx="2795588" cy="1514475"/>
          </a:xfrm>
          <a:prstGeom prst="rect">
            <a:avLst/>
          </a:prstGeom>
          <a:solidFill>
            <a:srgbClr val="D7E4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Indirect </a:t>
            </a:r>
            <a:br>
              <a:rPr lang="sv-SE" altLang="en-US" sz="2400"/>
            </a:br>
            <a:r>
              <a:rPr lang="sv-SE" altLang="en-US" sz="2400"/>
              <a:t>ecosystem services, processes and functions</a:t>
            </a:r>
          </a:p>
        </p:txBody>
      </p:sp>
      <p:sp>
        <p:nvSpPr>
          <p:cNvPr id="15367" name="Textruta 2"/>
          <p:cNvSpPr txBox="1">
            <a:spLocks noChangeArrowheads="1"/>
          </p:cNvSpPr>
          <p:nvPr/>
        </p:nvSpPr>
        <p:spPr bwMode="auto">
          <a:xfrm>
            <a:off x="3048000" y="2295525"/>
            <a:ext cx="1981200" cy="1514475"/>
          </a:xfrm>
          <a:prstGeom prst="rect">
            <a:avLst/>
          </a:prstGeom>
          <a:solidFill>
            <a:srgbClr val="E6B9B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Direct ecosystem</a:t>
            </a:r>
            <a:br>
              <a:rPr lang="sv-SE" altLang="en-US" sz="2400"/>
            </a:br>
            <a:r>
              <a:rPr lang="sv-SE" altLang="en-US" sz="2400"/>
              <a:t>services</a:t>
            </a:r>
          </a:p>
        </p:txBody>
      </p:sp>
      <p:sp>
        <p:nvSpPr>
          <p:cNvPr id="15368" name="Textruta 2"/>
          <p:cNvSpPr txBox="1">
            <a:spLocks noChangeArrowheads="1"/>
          </p:cNvSpPr>
          <p:nvPr/>
        </p:nvSpPr>
        <p:spPr bwMode="auto">
          <a:xfrm>
            <a:off x="5181600" y="2295525"/>
            <a:ext cx="1676400" cy="1514475"/>
          </a:xfrm>
          <a:prstGeom prst="rect">
            <a:avLst/>
          </a:prstGeom>
          <a:solidFill>
            <a:srgbClr val="93C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Goods (commodi-ties)</a:t>
            </a:r>
          </a:p>
        </p:txBody>
      </p:sp>
      <p:sp>
        <p:nvSpPr>
          <p:cNvPr id="15369" name="Textruta 2"/>
          <p:cNvSpPr txBox="1">
            <a:spLocks noChangeArrowheads="1"/>
          </p:cNvSpPr>
          <p:nvPr/>
        </p:nvSpPr>
        <p:spPr bwMode="auto">
          <a:xfrm>
            <a:off x="7010400" y="2295525"/>
            <a:ext cx="1524000" cy="1514475"/>
          </a:xfrm>
          <a:prstGeom prst="rect">
            <a:avLst/>
          </a:prstGeom>
          <a:solidFill>
            <a:srgbClr val="DDD9C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Value</a:t>
            </a:r>
          </a:p>
        </p:txBody>
      </p:sp>
      <p:sp>
        <p:nvSpPr>
          <p:cNvPr id="15370" name="Höger klammerparentes 54"/>
          <p:cNvSpPr>
            <a:spLocks/>
          </p:cNvSpPr>
          <p:nvPr/>
        </p:nvSpPr>
        <p:spPr bwMode="auto">
          <a:xfrm rot="-5400000">
            <a:off x="2355056" y="1159669"/>
            <a:ext cx="319088" cy="1828800"/>
          </a:xfrm>
          <a:prstGeom prst="rightBrace">
            <a:avLst>
              <a:gd name="adj1" fmla="val 6740"/>
              <a:gd name="adj2" fmla="val 50000"/>
            </a:avLst>
          </a:prstGeom>
          <a:noFill/>
          <a:ln w="381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1" name="Textruta 2"/>
          <p:cNvSpPr txBox="1">
            <a:spLocks noChangeArrowheads="1"/>
          </p:cNvSpPr>
          <p:nvPr/>
        </p:nvSpPr>
        <p:spPr bwMode="auto">
          <a:xfrm>
            <a:off x="990600" y="1457325"/>
            <a:ext cx="3048000" cy="533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2400" b="1"/>
              <a:t>Ecosystem services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4400" dirty="0">
                <a:solidFill>
                  <a:schemeClr val="tx2"/>
                </a:solidFill>
              </a:rPr>
              <a:t>EU - CICES</a:t>
            </a:r>
            <a:br>
              <a:rPr lang="sv-SE" altLang="en-US" sz="4400" dirty="0">
                <a:solidFill>
                  <a:schemeClr val="tx2"/>
                </a:solidFill>
              </a:rPr>
            </a:br>
            <a:r>
              <a:rPr lang="sv-SE" altLang="en-US" sz="2000" b="1" dirty="0">
                <a:solidFill>
                  <a:srgbClr val="000000"/>
                </a:solidFill>
              </a:rPr>
              <a:t>Common International </a:t>
            </a:r>
            <a:r>
              <a:rPr lang="sv-SE" altLang="en-US" sz="2000" b="1" dirty="0" err="1">
                <a:solidFill>
                  <a:srgbClr val="000000"/>
                </a:solidFill>
              </a:rPr>
              <a:t>Classification</a:t>
            </a:r>
            <a:r>
              <a:rPr lang="sv-SE" altLang="en-US" sz="2000" b="1" dirty="0">
                <a:solidFill>
                  <a:srgbClr val="000000"/>
                </a:solidFill>
              </a:rPr>
              <a:t> </a:t>
            </a:r>
            <a:r>
              <a:rPr lang="sv-SE" altLang="en-US" sz="2000" b="1" dirty="0" err="1">
                <a:solidFill>
                  <a:srgbClr val="000000"/>
                </a:solidFill>
              </a:rPr>
              <a:t>of</a:t>
            </a:r>
            <a:r>
              <a:rPr lang="sv-SE" altLang="en-US" sz="2000" b="1" dirty="0">
                <a:solidFill>
                  <a:srgbClr val="000000"/>
                </a:solidFill>
              </a:rPr>
              <a:t> Ecosystem Services</a:t>
            </a:r>
            <a:r>
              <a:rPr lang="sv-SE" altLang="en-US" sz="44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sv-SE" altLang="en-US" sz="4000" smtClean="0"/>
              <a:t>What </a:t>
            </a:r>
            <a:r>
              <a:rPr lang="sv-SE" altLang="en-US" sz="4000" u="sng" smtClean="0"/>
              <a:t>is</a:t>
            </a:r>
            <a:r>
              <a:rPr lang="sv-SE" altLang="en-US" sz="4000" smtClean="0"/>
              <a:t> ”ecosystem services”?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5105400"/>
          </a:xfrm>
        </p:spPr>
        <p:txBody>
          <a:bodyPr/>
          <a:lstStyle/>
          <a:p>
            <a:pPr eaLnBrk="1" hangingPunct="1"/>
            <a:r>
              <a:rPr lang="sv-SE" altLang="en-US" dirty="0" smtClean="0"/>
              <a:t>A </a:t>
            </a:r>
            <a:r>
              <a:rPr lang="sv-SE" altLang="en-US" dirty="0" err="1" smtClean="0"/>
              <a:t>pedagogical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tool</a:t>
            </a:r>
            <a:r>
              <a:rPr lang="sv-SE" altLang="en-US" dirty="0" smtClean="0"/>
              <a:t> </a:t>
            </a:r>
            <a:br>
              <a:rPr lang="sv-SE" altLang="en-US" dirty="0" smtClean="0"/>
            </a:br>
            <a:r>
              <a:rPr lang="sv-SE" altLang="en-US" dirty="0" smtClean="0"/>
              <a:t>	</a:t>
            </a:r>
            <a:r>
              <a:rPr lang="sv-SE" altLang="en-US" dirty="0" err="1" smtClean="0"/>
              <a:t>highlight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dependency</a:t>
            </a:r>
            <a:r>
              <a:rPr lang="sv-SE" altLang="en-US" dirty="0" smtClean="0"/>
              <a:t> on </a:t>
            </a:r>
            <a:r>
              <a:rPr lang="sv-SE" altLang="en-US" dirty="0" err="1" smtClean="0"/>
              <a:t>nature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to</a:t>
            </a:r>
            <a:r>
              <a:rPr lang="sv-SE" altLang="en-US" dirty="0" smtClean="0"/>
              <a:t> public 	</a:t>
            </a:r>
            <a:br>
              <a:rPr lang="sv-SE" altLang="en-US" dirty="0" smtClean="0"/>
            </a:br>
            <a:r>
              <a:rPr lang="sv-SE" altLang="en-US" dirty="0" smtClean="0"/>
              <a:t>	and policy-</a:t>
            </a:r>
            <a:r>
              <a:rPr lang="sv-SE" altLang="en-US" dirty="0" err="1" smtClean="0"/>
              <a:t>makers</a:t>
            </a:r>
            <a:endParaRPr lang="sv-SE" altLang="en-US" dirty="0" smtClean="0"/>
          </a:p>
          <a:p>
            <a:pPr lvl="1" eaLnBrk="1" hangingPunct="1">
              <a:buFontTx/>
              <a:buNone/>
            </a:pPr>
            <a:r>
              <a:rPr lang="sv-SE" altLang="en-US" dirty="0" smtClean="0"/>
              <a:t>		</a:t>
            </a:r>
            <a:r>
              <a:rPr lang="sv-SE" altLang="en-US" i="1" dirty="0" smtClean="0">
                <a:solidFill>
                  <a:srgbClr val="4A6400"/>
                </a:solidFill>
              </a:rPr>
              <a:t>- the original </a:t>
            </a:r>
            <a:r>
              <a:rPr lang="sv-SE" altLang="en-US" i="1" dirty="0" err="1" smtClean="0">
                <a:solidFill>
                  <a:srgbClr val="4A6400"/>
                </a:solidFill>
              </a:rPr>
              <a:t>meaning</a:t>
            </a:r>
            <a:r>
              <a:rPr lang="sv-SE" altLang="en-US" i="1" dirty="0" smtClean="0">
                <a:solidFill>
                  <a:srgbClr val="4A6400"/>
                </a:solidFill>
              </a:rPr>
              <a:t/>
            </a:r>
            <a:br>
              <a:rPr lang="sv-SE" altLang="en-US" i="1" dirty="0" smtClean="0">
                <a:solidFill>
                  <a:srgbClr val="4A6400"/>
                </a:solidFill>
              </a:rPr>
            </a:br>
            <a:r>
              <a:rPr lang="sv-SE" altLang="en-US" i="1" dirty="0" smtClean="0">
                <a:solidFill>
                  <a:srgbClr val="4A6400"/>
                </a:solidFill>
              </a:rPr>
              <a:t>		 </a:t>
            </a:r>
            <a:r>
              <a:rPr lang="sv-SE" altLang="en-US" i="1" dirty="0" err="1" smtClean="0">
                <a:solidFill>
                  <a:srgbClr val="4A6400"/>
                </a:solidFill>
              </a:rPr>
              <a:t>focussing</a:t>
            </a:r>
            <a:r>
              <a:rPr lang="sv-SE" altLang="en-US" i="1" dirty="0" smtClean="0">
                <a:solidFill>
                  <a:srgbClr val="4A6400"/>
                </a:solidFill>
              </a:rPr>
              <a:t> </a:t>
            </a:r>
            <a:r>
              <a:rPr lang="sv-SE" altLang="en-US" i="1" dirty="0" err="1" smtClean="0">
                <a:solidFill>
                  <a:srgbClr val="4A6400"/>
                </a:solidFill>
              </a:rPr>
              <a:t>ecological</a:t>
            </a:r>
            <a:r>
              <a:rPr lang="sv-SE" altLang="en-US" i="1" dirty="0" smtClean="0">
                <a:solidFill>
                  <a:srgbClr val="4A6400"/>
                </a:solidFill>
              </a:rPr>
              <a:t> research</a:t>
            </a:r>
            <a:endParaRPr lang="sv-SE" altLang="en-US" sz="3200" dirty="0" smtClean="0">
              <a:solidFill>
                <a:srgbClr val="023E13"/>
              </a:solidFill>
            </a:endParaRPr>
          </a:p>
          <a:p>
            <a:pPr eaLnBrk="1" hangingPunct="1"/>
            <a:r>
              <a:rPr lang="sv-SE" altLang="en-US" dirty="0" smtClean="0"/>
              <a:t>A </a:t>
            </a:r>
            <a:r>
              <a:rPr lang="sv-SE" altLang="en-US" dirty="0" err="1" smtClean="0"/>
              <a:t>method</a:t>
            </a:r>
            <a:r>
              <a:rPr lang="sv-SE" altLang="en-US" dirty="0" smtClean="0"/>
              <a:t> for </a:t>
            </a:r>
            <a:r>
              <a:rPr lang="sv-SE" altLang="en-US" dirty="0" err="1" smtClean="0"/>
              <a:t>making</a:t>
            </a:r>
            <a:r>
              <a:rPr lang="sv-SE" altLang="en-US" dirty="0" smtClean="0"/>
              <a:t> Nature a </a:t>
            </a:r>
            <a:r>
              <a:rPr lang="sv-SE" altLang="en-US" dirty="0" err="1" smtClean="0"/>
              <a:t>commodity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that</a:t>
            </a:r>
            <a:r>
              <a:rPr lang="sv-SE" altLang="en-US" dirty="0" smtClean="0"/>
              <a:t> </a:t>
            </a:r>
            <a:br>
              <a:rPr lang="sv-SE" altLang="en-US" dirty="0" smtClean="0"/>
            </a:br>
            <a:r>
              <a:rPr lang="sv-SE" altLang="en-US" dirty="0" smtClean="0"/>
              <a:t>	</a:t>
            </a:r>
            <a:r>
              <a:rPr lang="sv-SE" altLang="en-US" dirty="0" err="1" smtClean="0"/>
              <a:t>can</a:t>
            </a:r>
            <a:r>
              <a:rPr lang="sv-SE" altLang="en-US" dirty="0" smtClean="0"/>
              <a:t> be </a:t>
            </a:r>
            <a:r>
              <a:rPr lang="sv-SE" altLang="en-US" dirty="0" err="1" smtClean="0"/>
              <a:t>traded</a:t>
            </a:r>
            <a:r>
              <a:rPr lang="sv-SE" altLang="en-US" dirty="0" smtClean="0"/>
              <a:t> on the market</a:t>
            </a:r>
          </a:p>
          <a:p>
            <a:pPr eaLnBrk="1" hangingPunct="1">
              <a:buFontTx/>
              <a:buNone/>
            </a:pPr>
            <a:r>
              <a:rPr lang="sv-SE" altLang="en-US" dirty="0" smtClean="0"/>
              <a:t>		</a:t>
            </a:r>
            <a:r>
              <a:rPr lang="sv-SE" altLang="en-US" i="1" dirty="0" smtClean="0"/>
              <a:t>- </a:t>
            </a:r>
            <a:r>
              <a:rPr lang="sv-SE" altLang="en-US" sz="2800" i="1" dirty="0" smtClean="0">
                <a:solidFill>
                  <a:srgbClr val="023E13"/>
                </a:solidFill>
              </a:rPr>
              <a:t>the </a:t>
            </a:r>
            <a:r>
              <a:rPr lang="sv-SE" altLang="en-US" sz="2800" i="1" dirty="0" err="1" smtClean="0">
                <a:solidFill>
                  <a:srgbClr val="023E13"/>
                </a:solidFill>
              </a:rPr>
              <a:t>concept</a:t>
            </a:r>
            <a:r>
              <a:rPr lang="sv-SE" altLang="en-US" sz="2800" i="1" dirty="0" smtClean="0">
                <a:solidFill>
                  <a:srgbClr val="023E13"/>
                </a:solidFill>
              </a:rPr>
              <a:t> co-</a:t>
            </a:r>
            <a:r>
              <a:rPr lang="sv-SE" altLang="en-US" sz="2800" i="1" dirty="0" err="1" smtClean="0">
                <a:solidFill>
                  <a:srgbClr val="023E13"/>
                </a:solidFill>
              </a:rPr>
              <a:t>opted</a:t>
            </a:r>
            <a:r>
              <a:rPr lang="sv-SE" altLang="en-US" sz="2800" i="1" dirty="0" smtClean="0">
                <a:solidFill>
                  <a:srgbClr val="023E13"/>
                </a:solidFill>
              </a:rPr>
              <a:t> by </a:t>
            </a:r>
            <a:r>
              <a:rPr lang="sv-SE" altLang="en-US" sz="2800" i="1" dirty="0" err="1" smtClean="0">
                <a:solidFill>
                  <a:srgbClr val="023E13"/>
                </a:solidFill>
              </a:rPr>
              <a:t>economists</a:t>
            </a:r>
            <a:r>
              <a:rPr lang="sv-SE" altLang="en-US" sz="2800" i="1" dirty="0" smtClean="0">
                <a:solidFill>
                  <a:srgbClr val="023E13"/>
                </a:solidFill>
              </a:rPr>
              <a:t> and</a:t>
            </a:r>
            <a:br>
              <a:rPr lang="sv-SE" altLang="en-US" sz="2800" i="1" dirty="0" smtClean="0">
                <a:solidFill>
                  <a:srgbClr val="023E13"/>
                </a:solidFill>
              </a:rPr>
            </a:br>
            <a:r>
              <a:rPr lang="sv-SE" altLang="en-US" sz="2800" i="1" dirty="0" smtClean="0">
                <a:solidFill>
                  <a:srgbClr val="023E13"/>
                </a:solidFill>
              </a:rPr>
              <a:t>	  neoliberalism for </a:t>
            </a:r>
            <a:r>
              <a:rPr lang="sv-SE" altLang="en-US" sz="2800" i="1" dirty="0" err="1" smtClean="0">
                <a:solidFill>
                  <a:srgbClr val="023E13"/>
                </a:solidFill>
              </a:rPr>
              <a:t>managing</a:t>
            </a:r>
            <a:r>
              <a:rPr lang="sv-SE" altLang="en-US" sz="2800" i="1" dirty="0" smtClean="0">
                <a:solidFill>
                  <a:srgbClr val="023E13"/>
                </a:solidFill>
              </a:rPr>
              <a:t> </a:t>
            </a:r>
            <a:r>
              <a:rPr lang="sv-SE" altLang="en-US" sz="2800" i="1" dirty="0" err="1" smtClean="0">
                <a:solidFill>
                  <a:srgbClr val="023E13"/>
                </a:solidFill>
              </a:rPr>
              <a:t>nature</a:t>
            </a:r>
            <a:r>
              <a:rPr lang="sv-SE" altLang="en-US" sz="2800" i="1" dirty="0" smtClean="0">
                <a:solidFill>
                  <a:srgbClr val="023E13"/>
                </a:solidFill>
              </a:rPr>
              <a:t> </a:t>
            </a:r>
            <a:r>
              <a:rPr lang="sv-SE" altLang="en-US" sz="2800" i="1" dirty="0" err="1" smtClean="0">
                <a:solidFill>
                  <a:srgbClr val="023E13"/>
                </a:solidFill>
              </a:rPr>
              <a:t>based</a:t>
            </a:r>
            <a:r>
              <a:rPr lang="sv-SE" altLang="en-US" sz="2800" i="1" dirty="0" smtClean="0">
                <a:solidFill>
                  <a:srgbClr val="023E13"/>
                </a:solidFill>
              </a:rPr>
              <a:t> on </a:t>
            </a:r>
            <a:br>
              <a:rPr lang="sv-SE" altLang="en-US" sz="2800" i="1" dirty="0" smtClean="0">
                <a:solidFill>
                  <a:srgbClr val="023E13"/>
                </a:solidFill>
              </a:rPr>
            </a:br>
            <a:r>
              <a:rPr lang="sv-SE" altLang="en-US" sz="2800" i="1" dirty="0" smtClean="0">
                <a:solidFill>
                  <a:srgbClr val="023E13"/>
                </a:solidFill>
              </a:rPr>
              <a:t>	  ”policy as </a:t>
            </a:r>
            <a:r>
              <a:rPr lang="sv-SE" altLang="en-US" sz="2800" i="1" dirty="0" err="1" smtClean="0">
                <a:solidFill>
                  <a:srgbClr val="023E13"/>
                </a:solidFill>
              </a:rPr>
              <a:t>economics</a:t>
            </a:r>
            <a:r>
              <a:rPr lang="sv-SE" altLang="en-US" sz="2800" i="1" dirty="0" smtClean="0">
                <a:solidFill>
                  <a:srgbClr val="023E13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sv-SE" altLang="en-US" sz="4000" smtClean="0"/>
              <a:t>How do we make ”ecosystem services” operational?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en-US" sz="2800" dirty="0" err="1" smtClean="0"/>
              <a:t>Devising</a:t>
            </a:r>
            <a:r>
              <a:rPr lang="sv-SE" altLang="en-US" sz="2800" dirty="0" smtClean="0"/>
              <a:t> </a:t>
            </a:r>
            <a:r>
              <a:rPr lang="sv-SE" altLang="en-US" sz="2800" dirty="0" err="1" smtClean="0"/>
              <a:t>methods</a:t>
            </a:r>
            <a:r>
              <a:rPr lang="sv-SE" altLang="en-US" sz="2800" dirty="0" smtClean="0"/>
              <a:t> </a:t>
            </a:r>
            <a:r>
              <a:rPr lang="sv-SE" altLang="en-US" sz="2800" dirty="0" err="1" smtClean="0"/>
              <a:t>to</a:t>
            </a:r>
            <a:r>
              <a:rPr lang="sv-SE" altLang="en-US" sz="2800" dirty="0" smtClean="0"/>
              <a:t> </a:t>
            </a:r>
            <a:r>
              <a:rPr lang="sv-SE" altLang="en-US" sz="2800" dirty="0" err="1" smtClean="0"/>
              <a:t>measure</a:t>
            </a:r>
            <a:r>
              <a:rPr lang="sv-SE" altLang="en-US" sz="2800" dirty="0" smtClean="0"/>
              <a:t> </a:t>
            </a:r>
            <a:r>
              <a:rPr lang="sv-SE" altLang="en-US" sz="2800" dirty="0" err="1" smtClean="0"/>
              <a:t>them</a:t>
            </a:r>
            <a:endParaRPr lang="sv-SE" altLang="en-US" dirty="0" smtClean="0">
              <a:solidFill>
                <a:srgbClr val="023E1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v-SE" altLang="en-US" sz="2800" dirty="0" err="1" smtClean="0"/>
              <a:t>Understanding</a:t>
            </a:r>
            <a:r>
              <a:rPr lang="sv-SE" altLang="en-US" sz="2800" dirty="0" smtClean="0"/>
              <a:t> the </a:t>
            </a:r>
            <a:r>
              <a:rPr lang="sv-SE" altLang="en-US" sz="2800" dirty="0" err="1" smtClean="0"/>
              <a:t>ecological</a:t>
            </a:r>
            <a:r>
              <a:rPr lang="sv-SE" altLang="en-US" sz="2800" dirty="0" smtClean="0"/>
              <a:t> (and </a:t>
            </a:r>
            <a:r>
              <a:rPr lang="sv-SE" altLang="en-US" sz="2800" dirty="0" err="1" smtClean="0"/>
              <a:t>other</a:t>
            </a:r>
            <a:r>
              <a:rPr lang="sv-SE" altLang="en-US" sz="2800" dirty="0" smtClean="0"/>
              <a:t>) </a:t>
            </a:r>
            <a:r>
              <a:rPr lang="sv-SE" altLang="en-US" sz="2800" dirty="0" err="1" smtClean="0"/>
              <a:t>mechanisms</a:t>
            </a:r>
            <a:endParaRPr lang="sv-SE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sv-SE" altLang="en-US" sz="2800" dirty="0" smtClean="0"/>
              <a:t>Developing </a:t>
            </a:r>
            <a:r>
              <a:rPr lang="sv-SE" altLang="en-US" sz="2800" dirty="0" err="1" smtClean="0"/>
              <a:t>tools</a:t>
            </a:r>
            <a:r>
              <a:rPr lang="sv-SE" altLang="en-US" sz="2800" dirty="0" smtClean="0"/>
              <a:t> </a:t>
            </a:r>
            <a:r>
              <a:rPr lang="sv-SE" altLang="en-US" sz="2800" dirty="0" err="1" smtClean="0"/>
              <a:t>to</a:t>
            </a:r>
            <a:r>
              <a:rPr lang="sv-SE" altLang="en-US" sz="2800" dirty="0" smtClean="0"/>
              <a:t> </a:t>
            </a:r>
            <a:r>
              <a:rPr lang="sv-SE" altLang="en-US" sz="2800" dirty="0" err="1" smtClean="0"/>
              <a:t>assess</a:t>
            </a:r>
            <a:r>
              <a:rPr lang="sv-SE" altLang="en-US" sz="2800" dirty="0" smtClean="0"/>
              <a:t> and </a:t>
            </a:r>
            <a:r>
              <a:rPr lang="sv-SE" altLang="en-US" sz="2800" dirty="0" err="1" smtClean="0"/>
              <a:t>manage</a:t>
            </a:r>
            <a:r>
              <a:rPr lang="sv-SE" altLang="en-US" sz="2800" dirty="0" smtClean="0"/>
              <a:t> </a:t>
            </a:r>
            <a:r>
              <a:rPr lang="sv-SE" altLang="en-US" sz="2800" dirty="0" err="1" smtClean="0"/>
              <a:t>them</a:t>
            </a:r>
            <a:endParaRPr lang="sv-SE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sv-SE" altLang="en-US" sz="2800" dirty="0" err="1" smtClean="0"/>
              <a:t>Economic</a:t>
            </a:r>
            <a:r>
              <a:rPr lang="sv-SE" altLang="en-US" sz="2800" dirty="0" smtClean="0"/>
              <a:t> </a:t>
            </a:r>
            <a:r>
              <a:rPr lang="sv-SE" altLang="en-US" sz="2800" dirty="0" err="1" smtClean="0"/>
              <a:t>valuation</a:t>
            </a:r>
            <a:r>
              <a:rPr lang="sv-SE" altLang="en-US" sz="2800" dirty="0" smtClean="0"/>
              <a:t>? </a:t>
            </a:r>
            <a:br>
              <a:rPr lang="sv-SE" altLang="en-US" sz="2800" dirty="0" smtClean="0"/>
            </a:br>
            <a:r>
              <a:rPr lang="sv-SE" altLang="en-US" sz="2400" dirty="0" err="1" smtClean="0"/>
              <a:t>Only</a:t>
            </a:r>
            <a:r>
              <a:rPr lang="sv-SE" altLang="en-US" sz="2400" dirty="0" smtClean="0"/>
              <a:t> in special </a:t>
            </a:r>
            <a:r>
              <a:rPr lang="sv-SE" altLang="en-US" sz="2400" dirty="0" err="1" smtClean="0"/>
              <a:t>cases</a:t>
            </a:r>
            <a:r>
              <a:rPr lang="sv-SE" altLang="en-US" sz="2400" dirty="0" smtClean="0"/>
              <a:t>:</a:t>
            </a:r>
            <a:br>
              <a:rPr lang="sv-SE" altLang="en-US" sz="2400" dirty="0" smtClean="0"/>
            </a:br>
            <a:r>
              <a:rPr lang="sv-SE" altLang="en-US" sz="2400" dirty="0" smtClean="0"/>
              <a:t>	- </a:t>
            </a:r>
            <a:r>
              <a:rPr lang="sv-SE" altLang="en-US" sz="2400" dirty="0" err="1" smtClean="0"/>
              <a:t>when</a:t>
            </a:r>
            <a:r>
              <a:rPr lang="sv-SE" altLang="en-US" sz="2400" dirty="0" smtClean="0"/>
              <a:t> the </a:t>
            </a:r>
            <a:r>
              <a:rPr lang="sv-SE" altLang="en-US" sz="2400" dirty="0" err="1" smtClean="0"/>
              <a:t>actors</a:t>
            </a:r>
            <a:r>
              <a:rPr lang="sv-SE" altLang="en-US" sz="2400" dirty="0" smtClean="0"/>
              <a:t> in </a:t>
            </a:r>
            <a:r>
              <a:rPr lang="sv-SE" altLang="en-US" sz="2400" dirty="0" err="1" smtClean="0"/>
              <a:t>society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agree</a:t>
            </a:r>
            <a:r>
              <a:rPr lang="sv-SE" altLang="en-US" sz="2400" dirty="0" smtClean="0"/>
              <a:t> on </a:t>
            </a:r>
            <a:r>
              <a:rPr lang="sv-SE" altLang="en-US" sz="2400" dirty="0" err="1" smtClean="0"/>
              <a:t>values</a:t>
            </a:r>
            <a:r>
              <a:rPr lang="sv-SE" altLang="en-US" sz="2400" dirty="0" smtClean="0"/>
              <a:t> and </a:t>
            </a:r>
            <a:r>
              <a:rPr lang="sv-SE" altLang="en-US" sz="2400" dirty="0" err="1" smtClean="0"/>
              <a:t>valuation</a:t>
            </a:r>
            <a:r>
              <a:rPr lang="sv-SE" altLang="en-US" sz="2400" dirty="0" smtClean="0"/>
              <a:t/>
            </a:r>
            <a:br>
              <a:rPr lang="sv-SE" altLang="en-US" sz="2400" dirty="0" smtClean="0"/>
            </a:br>
            <a:r>
              <a:rPr lang="sv-SE" altLang="en-US" sz="2400" dirty="0" smtClean="0"/>
              <a:t>	- </a:t>
            </a:r>
            <a:r>
              <a:rPr lang="sv-SE" altLang="en-US" sz="2400" dirty="0" err="1" smtClean="0"/>
              <a:t>when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there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are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few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conflicts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between</a:t>
            </a:r>
            <a:r>
              <a:rPr lang="sv-SE" altLang="en-US" sz="2400" dirty="0" smtClean="0"/>
              <a:t> present and </a:t>
            </a:r>
            <a:r>
              <a:rPr lang="sv-SE" altLang="en-US" sz="2400" dirty="0" err="1" smtClean="0"/>
              <a:t>future</a:t>
            </a:r>
            <a:r>
              <a:rPr lang="sv-SE" altLang="en-US" sz="2400" dirty="0" smtClean="0"/>
              <a:t/>
            </a:r>
            <a:br>
              <a:rPr lang="sv-SE" altLang="en-US" sz="2400" dirty="0" smtClean="0"/>
            </a:br>
            <a:r>
              <a:rPr lang="sv-SE" altLang="en-US" sz="2400" dirty="0" smtClean="0"/>
              <a:t>	- </a:t>
            </a:r>
            <a:r>
              <a:rPr lang="sv-SE" altLang="en-US" sz="2400" dirty="0" err="1" smtClean="0"/>
              <a:t>when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it’s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clearly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needed</a:t>
            </a:r>
            <a:r>
              <a:rPr lang="sv-SE" altLang="en-US" sz="2400" dirty="0" smtClean="0"/>
              <a:t> for </a:t>
            </a:r>
            <a:r>
              <a:rPr lang="sv-SE" altLang="en-US" sz="2400" dirty="0" err="1" smtClean="0"/>
              <a:t>making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good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decisions</a:t>
            </a:r>
            <a:endParaRPr lang="sv-SE" altLang="en-US" sz="2400" dirty="0" smtClean="0"/>
          </a:p>
          <a:p>
            <a:pPr eaLnBrk="1" hangingPunct="1">
              <a:lnSpc>
                <a:spcPct val="90000"/>
              </a:lnSpc>
            </a:pPr>
            <a:endParaRPr lang="sv-SE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altLang="en-US" sz="2800" dirty="0" smtClean="0"/>
              <a:t>	</a:t>
            </a:r>
            <a:endParaRPr lang="sv-SE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ctrTitle" idx="4294967295"/>
          </p:nvPr>
        </p:nvSpPr>
        <p:spPr>
          <a:xfrm>
            <a:off x="251520" y="-53165"/>
            <a:ext cx="8763000" cy="1470025"/>
          </a:xfrm>
        </p:spPr>
        <p:txBody>
          <a:bodyPr/>
          <a:lstStyle/>
          <a:p>
            <a:pPr eaLnBrk="1" hangingPunct="1"/>
            <a:r>
              <a:rPr lang="sv-SE" altLang="en-US" dirty="0" err="1" smtClean="0"/>
              <a:t>Outline</a:t>
            </a:r>
            <a:endParaRPr lang="sv-SE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15616" y="134076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smtClean="0"/>
              <a:t>Ecosystem services - </a:t>
            </a:r>
            <a:r>
              <a:rPr lang="sv-SE" altLang="en-US" dirty="0" err="1" smtClean="0"/>
              <a:t>what</a:t>
            </a:r>
            <a:r>
              <a:rPr lang="sv-SE" altLang="en-US" dirty="0" smtClean="0"/>
              <a:t> is it?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252" y="1961928"/>
            <a:ext cx="7489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smtClean="0"/>
              <a:t>Relationships </a:t>
            </a:r>
            <a:r>
              <a:rPr lang="sv-SE" altLang="en-US" dirty="0" err="1" smtClean="0"/>
              <a:t>between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tree</a:t>
            </a:r>
            <a:r>
              <a:rPr lang="sv-SE" altLang="en-US" dirty="0" smtClean="0"/>
              <a:t> species </a:t>
            </a:r>
            <a:r>
              <a:rPr lang="sv-SE" altLang="en-US" dirty="0" err="1" smtClean="0"/>
              <a:t>richness</a:t>
            </a:r>
            <a:r>
              <a:rPr lang="sv-SE" altLang="en-US" dirty="0" smtClean="0"/>
              <a:t> and </a:t>
            </a:r>
            <a:r>
              <a:rPr lang="sv-SE" altLang="en-US" dirty="0" err="1" smtClean="0"/>
              <a:t>forest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ecosystem</a:t>
            </a:r>
            <a:r>
              <a:rPr lang="sv-SE" altLang="en-US" dirty="0" smtClean="0"/>
              <a:t> services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92494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err="1" smtClean="0"/>
              <a:t>Mapping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ecosystem</a:t>
            </a:r>
            <a:r>
              <a:rPr lang="sv-SE" altLang="en-US" dirty="0" smtClean="0"/>
              <a:t> services </a:t>
            </a:r>
            <a:r>
              <a:rPr lang="sv-SE" altLang="en-US" dirty="0" err="1" smtClean="0"/>
              <a:t>patterns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02296" y="3589436"/>
            <a:ext cx="679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smtClean="0"/>
              <a:t>Dynamics </a:t>
            </a:r>
            <a:r>
              <a:rPr lang="sv-SE" altLang="en-US" dirty="0" err="1" smtClean="0"/>
              <a:t>of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ecosystem</a:t>
            </a:r>
            <a:r>
              <a:rPr lang="sv-SE" altLang="en-US" dirty="0" smtClean="0"/>
              <a:t> services </a:t>
            </a:r>
            <a:r>
              <a:rPr lang="sv-SE" altLang="en-US" dirty="0" err="1" smtClean="0"/>
              <a:t>into</a:t>
            </a:r>
            <a:r>
              <a:rPr lang="sv-SE" altLang="en-US" dirty="0" smtClean="0"/>
              <a:t> the </a:t>
            </a:r>
            <a:r>
              <a:rPr lang="sv-SE" altLang="en-US" dirty="0" err="1" smtClean="0"/>
              <a:t>future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95536" y="2204864"/>
            <a:ext cx="7200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03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14300" y="1762125"/>
            <a:ext cx="85836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altLang="en-US" sz="3200" b="1"/>
              <a:t>Higher levels of </a:t>
            </a:r>
            <a:br>
              <a:rPr lang="en-US" altLang="en-US" sz="3200" b="1"/>
            </a:br>
            <a:r>
              <a:rPr lang="en-US" altLang="en-US" sz="3200" b="1"/>
              <a:t>multiple ecosystem services are found in forests with more tree species</a:t>
            </a:r>
            <a:endParaRPr lang="sv-SE" altLang="en-US" sz="3200" b="1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-123825" y="4897438"/>
            <a:ext cx="9296400" cy="156051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sv-SE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Lars Gamfeldt, Tord Snäll, Robert </a:t>
            </a:r>
            <a:r>
              <a:rPr lang="sv-SE" altLang="en-US" sz="18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Bagchi</a:t>
            </a:r>
            <a:r>
              <a:rPr lang="sv-SE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Micael Jonsson, Lena Gustafsson, </a:t>
            </a:r>
            <a:br>
              <a:rPr lang="sv-SE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sv-SE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Petter Kjellander, </a:t>
            </a:r>
            <a:r>
              <a:rPr lang="sv-SE" altLang="en-US" sz="18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María</a:t>
            </a:r>
            <a:r>
              <a:rPr lang="sv-SE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C. Ruiz-</a:t>
            </a:r>
            <a:r>
              <a:rPr lang="sv-SE" altLang="en-US" sz="18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Jaen</a:t>
            </a:r>
            <a:r>
              <a:rPr lang="sv-SE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Mats Fröberg, Johan Stendahl, </a:t>
            </a:r>
            <a:br>
              <a:rPr lang="sv-SE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sv-SE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Christopher D. Philipson, Grzegorz </a:t>
            </a:r>
            <a:r>
              <a:rPr lang="sv-SE" altLang="en-US" sz="18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Mikusinksi</a:t>
            </a:r>
            <a:r>
              <a:rPr lang="sv-SE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Erik Andersson, Bertil Westerlund, Henrik Andrén, Fredrik Moberg, Jon Moen &amp; Jan Bengtsson</a:t>
            </a:r>
            <a:r>
              <a:rPr lang="sv-SE" altLang="en-US" sz="18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2013. Nature. </a:t>
            </a:r>
            <a:r>
              <a:rPr lang="sv-SE" altLang="en-US" sz="1800" i="1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Comm</a:t>
            </a:r>
            <a:r>
              <a:rPr lang="sv-SE" altLang="en-US" sz="18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4:1340.</a:t>
            </a:r>
            <a:br>
              <a:rPr lang="sv-SE" altLang="en-US" sz="18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sv-SE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Länk: </a:t>
            </a:r>
            <a:r>
              <a:rPr lang="sv-SE" altLang="en-US" sz="18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http://www.nature.com/ncomms/journal/v4/n1/abs/ncomms2328.html</a:t>
            </a:r>
            <a:endParaRPr lang="en-GB" altLang="en-US" sz="1800" i="1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endParaRPr lang="en-US" altLang="en-US" sz="18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1503363"/>
            <a:ext cx="8229600" cy="946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What are the relationships between </a:t>
            </a:r>
            <a:br>
              <a:rPr lang="en-US" altLang="en-US" sz="2400" smtClean="0"/>
            </a:br>
            <a:r>
              <a:rPr lang="en-US" altLang="en-US" sz="2400" smtClean="0"/>
              <a:t>	ecosystem services and tree species richness?</a:t>
            </a:r>
          </a:p>
        </p:txBody>
      </p:sp>
      <p:sp>
        <p:nvSpPr>
          <p:cNvPr id="180227" name="Rectangle 1027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 questions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9460" name="Rectangle 1026"/>
          <p:cNvSpPr txBox="1">
            <a:spLocks noChangeArrowheads="1"/>
          </p:cNvSpPr>
          <p:nvPr/>
        </p:nvSpPr>
        <p:spPr bwMode="auto">
          <a:xfrm>
            <a:off x="457200" y="2643188"/>
            <a:ext cx="82296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D2D8A"/>
              </a:buClr>
            </a:pPr>
            <a:r>
              <a:rPr lang="en-US" altLang="en-US" sz="2400"/>
              <a:t>What are the relationships between ecosystem services and the biomass of different tree species?</a:t>
            </a:r>
          </a:p>
        </p:txBody>
      </p:sp>
      <p:sp>
        <p:nvSpPr>
          <p:cNvPr id="19461" name="Rectangle 1026"/>
          <p:cNvSpPr txBox="1">
            <a:spLocks noChangeArrowheads="1"/>
          </p:cNvSpPr>
          <p:nvPr/>
        </p:nvSpPr>
        <p:spPr bwMode="auto">
          <a:xfrm>
            <a:off x="457200" y="3654425"/>
            <a:ext cx="8229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D2D8A"/>
              </a:buClr>
            </a:pPr>
            <a:r>
              <a:rPr lang="en-US" altLang="en-US" sz="2400"/>
              <a:t>What are the correlations between ecosystem services – is there any evidence for trade-offs?</a:t>
            </a:r>
          </a:p>
          <a:p>
            <a:pPr eaLnBrk="1" hangingPunct="1">
              <a:lnSpc>
                <a:spcPct val="90000"/>
              </a:lnSpc>
              <a:buClr>
                <a:srgbClr val="2D2D8A"/>
              </a:buClr>
            </a:pPr>
            <a:endParaRPr lang="en-US" alt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 descr="Artrikedomskarta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677863"/>
            <a:ext cx="3230563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004888"/>
            <a:ext cx="6376988" cy="2279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Swedish National Forest Inventory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Productive forests (&gt;1 m</a:t>
            </a:r>
            <a:r>
              <a:rPr lang="en-US" altLang="en-US" sz="2000" baseline="30000" smtClean="0"/>
              <a:t>3</a:t>
            </a:r>
            <a:r>
              <a:rPr lang="en-US" altLang="en-US" sz="2000" smtClean="0"/>
              <a:t> ha</a:t>
            </a:r>
            <a:r>
              <a:rPr lang="en-US" altLang="en-US" sz="2000" baseline="30000" smtClean="0"/>
              <a:t>-1</a:t>
            </a:r>
            <a:r>
              <a:rPr lang="en-US" altLang="en-US" sz="2000" smtClean="0"/>
              <a:t> yr</a:t>
            </a:r>
            <a:r>
              <a:rPr lang="en-US" altLang="en-US" sz="2000" baseline="30000" smtClean="0"/>
              <a:t>-1</a:t>
            </a:r>
            <a:r>
              <a:rPr lang="en-US" altLang="en-US" sz="20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…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85800" y="-17145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empirical data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20485" name="Picture 9" descr="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00438"/>
            <a:ext cx="3771900" cy="2495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Tree biomass production (kg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yr</a:t>
            </a:r>
            <a:r>
              <a:rPr lang="en-US" altLang="en-US" sz="2000" baseline="30000" smtClean="0"/>
              <a:t>-1</a:t>
            </a:r>
            <a:r>
              <a:rPr lang="en-US" altLang="en-US" sz="2000" smtClean="0"/>
              <a:t>)</a:t>
            </a:r>
          </a:p>
        </p:txBody>
      </p:sp>
      <p:pic>
        <p:nvPicPr>
          <p:cNvPr id="21507" name="Picture 7" descr="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4313"/>
            <a:ext cx="1752600" cy="1338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-1778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Six ecosystem services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ctrTitle" idx="4294967295"/>
          </p:nvPr>
        </p:nvSpPr>
        <p:spPr>
          <a:xfrm>
            <a:off x="251520" y="-53165"/>
            <a:ext cx="8763000" cy="1470025"/>
          </a:xfrm>
        </p:spPr>
        <p:txBody>
          <a:bodyPr/>
          <a:lstStyle/>
          <a:p>
            <a:pPr eaLnBrk="1" hangingPunct="1"/>
            <a:r>
              <a:rPr lang="sv-SE" altLang="en-US" dirty="0" err="1" smtClean="0"/>
              <a:t>Outline</a:t>
            </a:r>
            <a:endParaRPr lang="sv-SE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15616" y="134076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smtClean="0"/>
              <a:t>Ecosystem services - </a:t>
            </a:r>
            <a:r>
              <a:rPr lang="sv-SE" altLang="en-US" dirty="0" err="1" smtClean="0"/>
              <a:t>what</a:t>
            </a:r>
            <a:r>
              <a:rPr lang="sv-SE" altLang="en-US" dirty="0" smtClean="0"/>
              <a:t> is it?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252" y="1961928"/>
            <a:ext cx="7489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smtClean="0"/>
              <a:t>Relationships </a:t>
            </a:r>
            <a:r>
              <a:rPr lang="sv-SE" altLang="en-US" dirty="0" err="1" smtClean="0"/>
              <a:t>between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tree</a:t>
            </a:r>
            <a:r>
              <a:rPr lang="sv-SE" altLang="en-US" dirty="0" smtClean="0"/>
              <a:t> species </a:t>
            </a:r>
            <a:r>
              <a:rPr lang="sv-SE" altLang="en-US" dirty="0" err="1" smtClean="0"/>
              <a:t>richness</a:t>
            </a:r>
            <a:r>
              <a:rPr lang="sv-SE" altLang="en-US" dirty="0" smtClean="0"/>
              <a:t> and </a:t>
            </a:r>
            <a:r>
              <a:rPr lang="sv-SE" altLang="en-US" dirty="0" err="1" smtClean="0"/>
              <a:t>forest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ecosystem</a:t>
            </a:r>
            <a:r>
              <a:rPr lang="sv-SE" altLang="en-US" dirty="0" smtClean="0"/>
              <a:t> services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92494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err="1" smtClean="0"/>
              <a:t>Mapping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ecosystem</a:t>
            </a:r>
            <a:r>
              <a:rPr lang="sv-SE" altLang="en-US" dirty="0" smtClean="0"/>
              <a:t> services </a:t>
            </a:r>
            <a:r>
              <a:rPr lang="sv-SE" altLang="en-US" dirty="0" err="1" smtClean="0"/>
              <a:t>patterns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02296" y="3589436"/>
            <a:ext cx="679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smtClean="0"/>
              <a:t>Dynamics </a:t>
            </a:r>
            <a:r>
              <a:rPr lang="sv-SE" altLang="en-US" dirty="0" err="1" smtClean="0"/>
              <a:t>of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ecosystem</a:t>
            </a:r>
            <a:r>
              <a:rPr lang="sv-SE" altLang="en-US" dirty="0" smtClean="0"/>
              <a:t> services </a:t>
            </a:r>
            <a:r>
              <a:rPr lang="sv-SE" altLang="en-US" dirty="0" err="1" smtClean="0"/>
              <a:t>into</a:t>
            </a:r>
            <a:r>
              <a:rPr lang="sv-SE" altLang="en-US" dirty="0" smtClean="0"/>
              <a:t> the </a:t>
            </a:r>
            <a:r>
              <a:rPr lang="sv-SE" altLang="en-US" dirty="0" err="1" smtClean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Tree biomass production (kg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yr</a:t>
            </a:r>
            <a:r>
              <a:rPr lang="en-US" altLang="en-US" sz="2000" baseline="30000" smtClean="0"/>
              <a:t>-1</a:t>
            </a:r>
            <a:r>
              <a:rPr lang="en-US" alt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Soil carbon storage (g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in topsoil)</a:t>
            </a:r>
          </a:p>
        </p:txBody>
      </p:sp>
      <p:pic>
        <p:nvPicPr>
          <p:cNvPr id="22531" name="Picture 7" descr="car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1566863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-1778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Six ecosystem services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125538"/>
            <a:ext cx="77724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Tree biomass production (kg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yr</a:t>
            </a:r>
            <a:r>
              <a:rPr lang="en-US" altLang="en-US" sz="2000" baseline="30000" smtClean="0"/>
              <a:t>-1</a:t>
            </a:r>
            <a:r>
              <a:rPr lang="en-US" alt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Soil carbon storage (g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in topsoil)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Bilberry (</a:t>
            </a:r>
            <a:r>
              <a:rPr lang="en-US" altLang="en-US" sz="2000" i="1" smtClean="0"/>
              <a:t>Vaccinium myrtillus</a:t>
            </a:r>
            <a:r>
              <a:rPr lang="en-US" altLang="en-US" sz="2000" smtClean="0"/>
              <a:t>) cover</a:t>
            </a:r>
          </a:p>
        </p:txBody>
      </p:sp>
      <p:pic>
        <p:nvPicPr>
          <p:cNvPr id="23555" name="Picture 7" descr="bilb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5038"/>
            <a:ext cx="1854200" cy="1317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-1778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Six ecosystem services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077913"/>
            <a:ext cx="77724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Tree biomass production (kg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yr</a:t>
            </a:r>
            <a:r>
              <a:rPr lang="en-US" altLang="en-US" sz="2000" baseline="30000" smtClean="0"/>
              <a:t>-1</a:t>
            </a:r>
            <a:r>
              <a:rPr lang="en-US" alt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Soil carbon storage (g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in topsoil)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Bilberry (</a:t>
            </a:r>
            <a:r>
              <a:rPr lang="en-US" altLang="en-US" sz="2000" i="1" smtClean="0"/>
              <a:t>Vaccinium myrtillus</a:t>
            </a:r>
            <a:r>
              <a:rPr lang="en-US" altLang="en-US" sz="2000" smtClean="0"/>
              <a:t>) cover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Wild game production potential (cover of preferred food)</a:t>
            </a:r>
          </a:p>
        </p:txBody>
      </p:sp>
      <p:pic>
        <p:nvPicPr>
          <p:cNvPr id="24579" name="Picture 8" descr="Screen shot 2012-12-12 a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79700"/>
            <a:ext cx="1600200" cy="1130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-1778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Six ecosystem services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01725"/>
            <a:ext cx="77724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Tree biomass production (kg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yr</a:t>
            </a:r>
            <a:r>
              <a:rPr lang="en-US" altLang="en-US" sz="2000" baseline="30000" smtClean="0"/>
              <a:t>-1</a:t>
            </a:r>
            <a:r>
              <a:rPr lang="en-US" alt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Soil carbon storage (g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in topsoil)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Bilberry (</a:t>
            </a:r>
            <a:r>
              <a:rPr lang="en-US" altLang="en-US" sz="2000" i="1" smtClean="0"/>
              <a:t>Vaccinium myrtillus</a:t>
            </a:r>
            <a:r>
              <a:rPr lang="en-US" altLang="en-US" sz="2000" smtClean="0"/>
              <a:t>) cover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Wild game production potential (cover of preferred food)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Species richness of understory vegetation</a:t>
            </a:r>
          </a:p>
        </p:txBody>
      </p:sp>
      <p:pic>
        <p:nvPicPr>
          <p:cNvPr id="25603" name="Picture 7" descr="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997200"/>
            <a:ext cx="1295400" cy="1295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-1778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Six ecosystem services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104900"/>
            <a:ext cx="77724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Tree biomass production</a:t>
            </a:r>
            <a:r>
              <a:rPr lang="en-US" altLang="en-US" sz="2000" b="1" smtClean="0"/>
              <a:t> </a:t>
            </a:r>
            <a:r>
              <a:rPr lang="en-US" altLang="en-US" sz="2000" smtClean="0"/>
              <a:t>(kg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yr</a:t>
            </a:r>
            <a:r>
              <a:rPr lang="en-US" altLang="en-US" sz="2000" baseline="30000" smtClean="0"/>
              <a:t>-1</a:t>
            </a:r>
            <a:r>
              <a:rPr lang="en-US" alt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Soil carbon storage (g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in topsoil)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Bilberry (</a:t>
            </a:r>
            <a:r>
              <a:rPr lang="en-US" altLang="en-US" sz="2000" i="1" smtClean="0"/>
              <a:t>Vaccinium myrtillus</a:t>
            </a:r>
            <a:r>
              <a:rPr lang="en-US" altLang="en-US" sz="2000" smtClean="0"/>
              <a:t>) cover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Wild game production potential (cover of preferred food)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Species richness of understory vegetation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Dead wood occurrence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000" smtClean="0"/>
          </a:p>
        </p:txBody>
      </p:sp>
      <p:sp>
        <p:nvSpPr>
          <p:cNvPr id="26627" name="Rectangle 17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endParaRPr lang="en-US" altLang="en-US"/>
          </a:p>
        </p:txBody>
      </p:sp>
      <p:sp>
        <p:nvSpPr>
          <p:cNvPr id="26628" name="Rectangle 18"/>
          <p:cNvSpPr>
            <a:spLocks noChangeArrowheads="1"/>
          </p:cNvSpPr>
          <p:nvPr/>
        </p:nvSpPr>
        <p:spPr bwMode="auto">
          <a:xfrm>
            <a:off x="6172200" y="51054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endParaRPr lang="en-US" altLang="en-US"/>
          </a:p>
        </p:txBody>
      </p:sp>
      <p:pic>
        <p:nvPicPr>
          <p:cNvPr id="26629" name="Picture 20" descr="Screen shot 2012-12-12 a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1447800" cy="1022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21" descr="w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1371600" cy="10461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22" descr="carb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0"/>
            <a:ext cx="11938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23" descr="bilb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86400"/>
            <a:ext cx="1447800" cy="1028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24" descr="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192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25" descr="dead woo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86400"/>
            <a:ext cx="1447800" cy="1027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85800" y="-1778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Six ecosystem services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35063"/>
            <a:ext cx="8496300" cy="86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Statistical modelling of ecosystems services as a function of 	environmental variables and tree species richness</a:t>
            </a:r>
            <a:endParaRPr lang="en-US" altLang="en-US" sz="2800" dirty="0" smtClean="0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685800" y="-1651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 approach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125" y="5688013"/>
            <a:ext cx="7772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u="sng"/>
              <a:t>Tree species richness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66738" y="2070100"/>
            <a:ext cx="7773987" cy="3209925"/>
            <a:chOff x="566052" y="2069996"/>
            <a:chExt cx="7774275" cy="3210664"/>
          </a:xfrm>
        </p:grpSpPr>
        <p:sp>
          <p:nvSpPr>
            <p:cNvPr id="27654" name="Rectangle 3"/>
            <p:cNvSpPr txBox="1">
              <a:spLocks noChangeArrowheads="1"/>
            </p:cNvSpPr>
            <p:nvPr/>
          </p:nvSpPr>
          <p:spPr bwMode="auto">
            <a:xfrm>
              <a:off x="567927" y="2069996"/>
              <a:ext cx="7772400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400" u="sng"/>
                <a:t>environmental variables</a:t>
              </a:r>
              <a:r>
                <a:rPr lang="en-US" altLang="en-US" sz="2400"/>
                <a:t>:</a:t>
              </a:r>
              <a:endParaRPr lang="en-US" altLang="en-US" sz="2000"/>
            </a:p>
            <a:p>
              <a:pPr lvl="1" eaLnBrk="1" hangingPunct="1">
                <a:lnSpc>
                  <a:spcPct val="90000"/>
                </a:lnSpc>
              </a:pPr>
              <a:r>
                <a:rPr lang="en-US" altLang="en-US" sz="2000"/>
                <a:t>Temperature</a:t>
              </a:r>
            </a:p>
            <a:p>
              <a:pPr lvl="1" eaLnBrk="1" hangingPunct="1">
                <a:lnSpc>
                  <a:spcPct val="90000"/>
                </a:lnSpc>
              </a:pPr>
              <a:r>
                <a:rPr lang="en-US" altLang="en-US" sz="2000"/>
                <a:t>Nitrogen deposition</a:t>
              </a:r>
            </a:p>
            <a:p>
              <a:pPr lvl="1" eaLnBrk="1" hangingPunct="1">
                <a:lnSpc>
                  <a:spcPct val="90000"/>
                </a:lnSpc>
              </a:pPr>
              <a:r>
                <a:rPr lang="en-US" altLang="en-US" sz="2000"/>
                <a:t>Humidity</a:t>
              </a:r>
            </a:p>
            <a:p>
              <a:pPr lvl="1" eaLnBrk="1" hangingPunct="1">
                <a:lnSpc>
                  <a:spcPct val="90000"/>
                </a:lnSpc>
              </a:pPr>
              <a:r>
                <a:rPr lang="en-US" altLang="en-US" sz="2000"/>
                <a:t>Soil variables (moisture, pH, C:N ratio, soil type)</a:t>
              </a:r>
            </a:p>
            <a:p>
              <a:pPr lvl="1" eaLnBrk="1" hangingPunct="1">
                <a:lnSpc>
                  <a:spcPct val="90000"/>
                </a:lnSpc>
              </a:pPr>
              <a:r>
                <a:rPr lang="en-US" altLang="en-US" sz="2000"/>
                <a:t>Biomasses of dominating tree species</a:t>
              </a:r>
            </a:p>
            <a:p>
              <a:pPr lvl="1" eaLnBrk="1" hangingPunct="1">
                <a:lnSpc>
                  <a:spcPct val="90000"/>
                </a:lnSpc>
              </a:pPr>
              <a:r>
                <a:rPr lang="en-US" altLang="en-US" sz="2000"/>
                <a:t>Interactions between the variables, the variables squared </a:t>
              </a:r>
            </a:p>
          </p:txBody>
        </p:sp>
        <p:sp>
          <p:nvSpPr>
            <p:cNvPr id="27655" name="Rectangle 3"/>
            <p:cNvSpPr txBox="1">
              <a:spLocks noChangeArrowheads="1"/>
            </p:cNvSpPr>
            <p:nvPr/>
          </p:nvSpPr>
          <p:spPr bwMode="auto">
            <a:xfrm>
              <a:off x="566052" y="4556553"/>
              <a:ext cx="6291916" cy="72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pPr lvl="1" eaLnBrk="1" hangingPunct="1">
                <a:lnSpc>
                  <a:spcPct val="90000"/>
                </a:lnSpc>
              </a:pPr>
              <a:r>
                <a:rPr lang="en-US" altLang="en-US" sz="2000" i="1"/>
                <a:t>Stem density</a:t>
              </a:r>
            </a:p>
            <a:p>
              <a:pPr lvl="1" eaLnBrk="1" hangingPunct="1">
                <a:lnSpc>
                  <a:spcPct val="90000"/>
                </a:lnSpc>
              </a:pPr>
              <a:r>
                <a:rPr lang="en-US" altLang="en-US" sz="2000" i="1"/>
                <a:t>Site productivity (a productivity index)</a:t>
              </a:r>
            </a:p>
            <a:p>
              <a:pPr lvl="1" eaLnBrk="1" hangingPunct="1">
                <a:lnSpc>
                  <a:spcPct val="90000"/>
                </a:lnSpc>
              </a:pPr>
              <a:r>
                <a:rPr lang="en-US" altLang="en-US" sz="2000" i="1"/>
                <a:t>Basal area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66788"/>
            <a:ext cx="8496300" cy="86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Statistical modelling of ecosystems services as a function of 	environmental variables and tree species richness</a:t>
            </a:r>
            <a:endParaRPr lang="en-US" altLang="en-US" sz="2800" smtClean="0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685800" y="-1651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 approach</a:t>
            </a:r>
          </a:p>
        </p:txBody>
      </p:sp>
      <p:grpSp>
        <p:nvGrpSpPr>
          <p:cNvPr id="28676" name="Group 1"/>
          <p:cNvGrpSpPr>
            <a:grpSpLocks/>
          </p:cNvGrpSpPr>
          <p:nvPr/>
        </p:nvGrpSpPr>
        <p:grpSpPr bwMode="auto">
          <a:xfrm>
            <a:off x="251520" y="2014538"/>
            <a:ext cx="7895530" cy="4122737"/>
            <a:chOff x="251196" y="2014248"/>
            <a:chExt cx="7895146" cy="4122646"/>
          </a:xfrm>
        </p:grpSpPr>
        <p:cxnSp>
          <p:nvCxnSpPr>
            <p:cNvPr id="28677" name="Straight Connector 21"/>
            <p:cNvCxnSpPr>
              <a:cxnSpLocks noChangeShapeType="1"/>
            </p:cNvCxnSpPr>
            <p:nvPr/>
          </p:nvCxnSpPr>
          <p:spPr bwMode="auto">
            <a:xfrm>
              <a:off x="1429432" y="3169481"/>
              <a:ext cx="0" cy="244827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" name="Straight Connector 22"/>
            <p:cNvCxnSpPr>
              <a:cxnSpLocks noChangeShapeType="1"/>
            </p:cNvCxnSpPr>
            <p:nvPr/>
          </p:nvCxnSpPr>
          <p:spPr bwMode="auto">
            <a:xfrm flipH="1">
              <a:off x="1429432" y="5617753"/>
              <a:ext cx="424847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679" name="TextBox 23"/>
            <p:cNvSpPr txBox="1">
              <a:spLocks noChangeArrowheads="1"/>
            </p:cNvSpPr>
            <p:nvPr/>
          </p:nvSpPr>
          <p:spPr bwMode="auto">
            <a:xfrm>
              <a:off x="251196" y="2395990"/>
              <a:ext cx="16856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pPr algn="ctr"/>
              <a:r>
                <a:rPr lang="sv-SE" altLang="en-US" dirty="0"/>
                <a:t>Ecosystem</a:t>
              </a:r>
              <a:br>
                <a:rPr lang="sv-SE" altLang="en-US" dirty="0"/>
              </a:br>
              <a:r>
                <a:rPr lang="sv-SE" altLang="en-US" dirty="0"/>
                <a:t>service (ES) </a:t>
              </a:r>
            </a:p>
          </p:txBody>
        </p:sp>
        <p:sp>
          <p:nvSpPr>
            <p:cNvPr id="28680" name="TextBox 24"/>
            <p:cNvSpPr txBox="1">
              <a:spLocks noChangeArrowheads="1"/>
            </p:cNvSpPr>
            <p:nvPr/>
          </p:nvSpPr>
          <p:spPr bwMode="auto">
            <a:xfrm>
              <a:off x="5779398" y="5675229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r>
                <a:rPr lang="sv-SE" altLang="en-US"/>
                <a:t>X</a:t>
              </a:r>
            </a:p>
          </p:txBody>
        </p:sp>
        <p:sp>
          <p:nvSpPr>
            <p:cNvPr id="28681" name="Oval 25"/>
            <p:cNvSpPr>
              <a:spLocks noChangeArrowheads="1"/>
            </p:cNvSpPr>
            <p:nvPr/>
          </p:nvSpPr>
          <p:spPr bwMode="auto">
            <a:xfrm>
              <a:off x="2231386" y="3938141"/>
              <a:ext cx="45719" cy="485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28682" name="Oval 26"/>
            <p:cNvSpPr>
              <a:spLocks noChangeArrowheads="1"/>
            </p:cNvSpPr>
            <p:nvPr/>
          </p:nvSpPr>
          <p:spPr bwMode="auto">
            <a:xfrm>
              <a:off x="2509552" y="3889561"/>
              <a:ext cx="45719" cy="485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28683" name="Oval 27"/>
            <p:cNvSpPr>
              <a:spLocks noChangeArrowheads="1"/>
            </p:cNvSpPr>
            <p:nvPr/>
          </p:nvSpPr>
          <p:spPr bwMode="auto">
            <a:xfrm>
              <a:off x="2931380" y="4242960"/>
              <a:ext cx="45719" cy="485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28684" name="Oval 28"/>
            <p:cNvSpPr>
              <a:spLocks noChangeArrowheads="1"/>
            </p:cNvSpPr>
            <p:nvPr/>
          </p:nvSpPr>
          <p:spPr bwMode="auto">
            <a:xfrm>
              <a:off x="3553668" y="4302934"/>
              <a:ext cx="45719" cy="485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28685" name="Oval 29"/>
            <p:cNvSpPr>
              <a:spLocks noChangeArrowheads="1"/>
            </p:cNvSpPr>
            <p:nvPr/>
          </p:nvSpPr>
          <p:spPr bwMode="auto">
            <a:xfrm>
              <a:off x="3608438" y="4675851"/>
              <a:ext cx="45719" cy="485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28686" name="Oval 30"/>
            <p:cNvSpPr>
              <a:spLocks noChangeArrowheads="1"/>
            </p:cNvSpPr>
            <p:nvPr/>
          </p:nvSpPr>
          <p:spPr bwMode="auto">
            <a:xfrm>
              <a:off x="4309752" y="5108761"/>
              <a:ext cx="45719" cy="485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28687" name="Oval 31"/>
            <p:cNvSpPr>
              <a:spLocks noChangeArrowheads="1"/>
            </p:cNvSpPr>
            <p:nvPr/>
          </p:nvSpPr>
          <p:spPr bwMode="auto">
            <a:xfrm>
              <a:off x="4165736" y="4627271"/>
              <a:ext cx="45719" cy="485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cxnSp>
          <p:nvCxnSpPr>
            <p:cNvPr id="28688" name="Straight Connector 32"/>
            <p:cNvCxnSpPr>
              <a:cxnSpLocks noChangeShapeType="1"/>
            </p:cNvCxnSpPr>
            <p:nvPr/>
          </p:nvCxnSpPr>
          <p:spPr bwMode="auto">
            <a:xfrm>
              <a:off x="2254245" y="3889561"/>
              <a:ext cx="2055507" cy="1008112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689" name="TextBox 33"/>
            <p:cNvSpPr txBox="1">
              <a:spLocks noChangeArrowheads="1"/>
            </p:cNvSpPr>
            <p:nvPr/>
          </p:nvSpPr>
          <p:spPr bwMode="auto">
            <a:xfrm>
              <a:off x="3701528" y="2014248"/>
              <a:ext cx="29326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r>
                <a:rPr lang="sv-SE" altLang="en-US" sz="3200"/>
                <a:t>ES = </a:t>
              </a:r>
              <a:r>
                <a:rPr lang="sv-SE" altLang="en-US" sz="3200">
                  <a:latin typeface="Symbol" pitchFamily="18" charset="2"/>
                </a:rPr>
                <a:t>a</a:t>
              </a:r>
              <a:r>
                <a:rPr lang="sv-SE" altLang="en-US" sz="3200"/>
                <a:t> + </a:t>
              </a:r>
              <a:r>
                <a:rPr lang="sv-SE" altLang="en-US" sz="3200">
                  <a:latin typeface="Symbol" pitchFamily="18" charset="2"/>
                </a:rPr>
                <a:t>b</a:t>
              </a:r>
              <a:r>
                <a:rPr lang="sv-SE" altLang="en-US" sz="3200"/>
                <a:t>X</a:t>
              </a:r>
            </a:p>
          </p:txBody>
        </p:sp>
        <p:sp>
          <p:nvSpPr>
            <p:cNvPr id="28690" name="TextBox 34"/>
            <p:cNvSpPr txBox="1">
              <a:spLocks noChangeArrowheads="1"/>
            </p:cNvSpPr>
            <p:nvPr/>
          </p:nvSpPr>
          <p:spPr bwMode="auto">
            <a:xfrm>
              <a:off x="5101840" y="2963834"/>
              <a:ext cx="30243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r>
                <a:rPr lang="sv-SE" altLang="en-US" sz="2000">
                  <a:solidFill>
                    <a:srgbClr val="3D51D0"/>
                  </a:solidFill>
                </a:rPr>
                <a:t>Positive relationship </a:t>
              </a:r>
              <a:br>
                <a:rPr lang="sv-SE" altLang="en-US" sz="2000">
                  <a:solidFill>
                    <a:srgbClr val="3D51D0"/>
                  </a:solidFill>
                </a:rPr>
              </a:br>
              <a:r>
                <a:rPr lang="sv-SE" altLang="en-US" sz="2000">
                  <a:solidFill>
                    <a:srgbClr val="3D51D0"/>
                  </a:solidFill>
                </a:rPr>
                <a:t>-&gt; </a:t>
              </a:r>
              <a:r>
                <a:rPr lang="sv-SE" altLang="en-US" sz="2000">
                  <a:solidFill>
                    <a:srgbClr val="3D51D0"/>
                  </a:solidFill>
                  <a:latin typeface="Symbol" pitchFamily="18" charset="2"/>
                </a:rPr>
                <a:t>b </a:t>
              </a:r>
              <a:r>
                <a:rPr lang="sv-SE" altLang="en-US" sz="2000">
                  <a:solidFill>
                    <a:srgbClr val="3D51D0"/>
                  </a:solidFill>
                </a:rPr>
                <a:t>is positive</a:t>
              </a:r>
            </a:p>
          </p:txBody>
        </p:sp>
        <p:sp>
          <p:nvSpPr>
            <p:cNvPr id="28691" name="Oval 35"/>
            <p:cNvSpPr>
              <a:spLocks noChangeArrowheads="1"/>
            </p:cNvSpPr>
            <p:nvPr/>
          </p:nvSpPr>
          <p:spPr bwMode="auto">
            <a:xfrm>
              <a:off x="2107803" y="5041689"/>
              <a:ext cx="45719" cy="48580"/>
            </a:xfrm>
            <a:prstGeom prst="ellipse">
              <a:avLst/>
            </a:prstGeom>
            <a:solidFill>
              <a:srgbClr val="3D5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cxnSp>
          <p:nvCxnSpPr>
            <p:cNvPr id="28692" name="Straight Connector 36"/>
            <p:cNvCxnSpPr>
              <a:cxnSpLocks noChangeShapeType="1"/>
            </p:cNvCxnSpPr>
            <p:nvPr/>
          </p:nvCxnSpPr>
          <p:spPr bwMode="auto">
            <a:xfrm flipV="1">
              <a:off x="2110229" y="3529521"/>
              <a:ext cx="2124085" cy="1368152"/>
            </a:xfrm>
            <a:prstGeom prst="line">
              <a:avLst/>
            </a:prstGeom>
            <a:noFill/>
            <a:ln w="19050" algn="ctr">
              <a:solidFill>
                <a:srgbClr val="3D51D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693" name="Oval 37"/>
            <p:cNvSpPr>
              <a:spLocks noChangeArrowheads="1"/>
            </p:cNvSpPr>
            <p:nvPr/>
          </p:nvSpPr>
          <p:spPr bwMode="auto">
            <a:xfrm>
              <a:off x="2237343" y="4674626"/>
              <a:ext cx="45719" cy="48580"/>
            </a:xfrm>
            <a:prstGeom prst="ellipse">
              <a:avLst/>
            </a:prstGeom>
            <a:solidFill>
              <a:srgbClr val="3D5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28694" name="Oval 38"/>
            <p:cNvSpPr>
              <a:spLocks noChangeArrowheads="1"/>
            </p:cNvSpPr>
            <p:nvPr/>
          </p:nvSpPr>
          <p:spPr bwMode="auto">
            <a:xfrm>
              <a:off x="2555053" y="4653122"/>
              <a:ext cx="45719" cy="48580"/>
            </a:xfrm>
            <a:prstGeom prst="ellipse">
              <a:avLst/>
            </a:prstGeom>
            <a:solidFill>
              <a:srgbClr val="3D5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28695" name="Oval 39"/>
            <p:cNvSpPr>
              <a:spLocks noChangeArrowheads="1"/>
            </p:cNvSpPr>
            <p:nvPr/>
          </p:nvSpPr>
          <p:spPr bwMode="auto">
            <a:xfrm>
              <a:off x="3085616" y="4033577"/>
              <a:ext cx="45719" cy="48580"/>
            </a:xfrm>
            <a:prstGeom prst="ellipse">
              <a:avLst/>
            </a:prstGeom>
            <a:solidFill>
              <a:srgbClr val="3D5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28696" name="Oval 40"/>
            <p:cNvSpPr>
              <a:spLocks noChangeArrowheads="1"/>
            </p:cNvSpPr>
            <p:nvPr/>
          </p:nvSpPr>
          <p:spPr bwMode="auto">
            <a:xfrm>
              <a:off x="3701528" y="3940927"/>
              <a:ext cx="45719" cy="48580"/>
            </a:xfrm>
            <a:prstGeom prst="ellipse">
              <a:avLst/>
            </a:prstGeom>
            <a:solidFill>
              <a:srgbClr val="3D5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28697" name="Oval 41"/>
            <p:cNvSpPr>
              <a:spLocks noChangeArrowheads="1"/>
            </p:cNvSpPr>
            <p:nvPr/>
          </p:nvSpPr>
          <p:spPr bwMode="auto">
            <a:xfrm>
              <a:off x="4188595" y="3317777"/>
              <a:ext cx="45719" cy="48580"/>
            </a:xfrm>
            <a:prstGeom prst="ellipse">
              <a:avLst/>
            </a:prstGeom>
            <a:solidFill>
              <a:srgbClr val="3D5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28698" name="TextBox 42"/>
            <p:cNvSpPr txBox="1">
              <a:spLocks noChangeArrowheads="1"/>
            </p:cNvSpPr>
            <p:nvPr/>
          </p:nvSpPr>
          <p:spPr bwMode="auto">
            <a:xfrm>
              <a:off x="5122006" y="3859654"/>
              <a:ext cx="30243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r>
                <a:rPr lang="sv-SE" altLang="en-US" sz="2000">
                  <a:solidFill>
                    <a:srgbClr val="FF0000"/>
                  </a:solidFill>
                </a:rPr>
                <a:t>Negative relationship </a:t>
              </a:r>
              <a:br>
                <a:rPr lang="sv-SE" altLang="en-US" sz="2000">
                  <a:solidFill>
                    <a:srgbClr val="FF0000"/>
                  </a:solidFill>
                </a:rPr>
              </a:br>
              <a:r>
                <a:rPr lang="sv-SE" altLang="en-US" sz="2000">
                  <a:solidFill>
                    <a:srgbClr val="FF0000"/>
                  </a:solidFill>
                </a:rPr>
                <a:t>-&gt; </a:t>
              </a:r>
              <a:r>
                <a:rPr lang="sv-SE" altLang="en-US" sz="2000">
                  <a:solidFill>
                    <a:srgbClr val="FF0000"/>
                  </a:solidFill>
                  <a:latin typeface="Symbol" pitchFamily="18" charset="2"/>
                </a:rPr>
                <a:t>b </a:t>
              </a:r>
              <a:r>
                <a:rPr lang="sv-SE" altLang="en-US" sz="2000">
                  <a:solidFill>
                    <a:srgbClr val="FF0000"/>
                  </a:solidFill>
                </a:rPr>
                <a:t>is negative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caterpi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77888"/>
            <a:ext cx="6046787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84213" y="-17145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Tree biomass production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434138" y="2551113"/>
            <a:ext cx="3024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 sz="1800"/>
              <a:t>Short vertical: </a:t>
            </a:r>
            <a:br>
              <a:rPr lang="sv-SE" altLang="en-US" sz="1800"/>
            </a:br>
            <a:r>
              <a:rPr lang="sv-SE" altLang="en-US" sz="1800"/>
              <a:t>most probable </a:t>
            </a:r>
            <a:br>
              <a:rPr lang="sv-SE" altLang="en-US" sz="1800"/>
            </a:br>
            <a:r>
              <a:rPr lang="sv-SE" altLang="en-US" sz="1800"/>
              <a:t>regression slope value</a:t>
            </a:r>
          </a:p>
        </p:txBody>
      </p:sp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H="1">
            <a:off x="6659563" y="3409950"/>
            <a:ext cx="1287462" cy="523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6723063" y="4046538"/>
            <a:ext cx="2735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 sz="1800"/>
              <a:t>Horizontal:</a:t>
            </a:r>
            <a:br>
              <a:rPr lang="sv-SE" altLang="en-US" sz="1800"/>
            </a:br>
            <a:r>
              <a:rPr lang="sv-SE" altLang="en-US" sz="1800"/>
              <a:t>95% conf. interval </a:t>
            </a:r>
          </a:p>
        </p:txBody>
      </p:sp>
      <p:cxnSp>
        <p:nvCxnSpPr>
          <p:cNvPr id="29703" name="Straight Arrow Connector 11"/>
          <p:cNvCxnSpPr>
            <a:cxnSpLocks noChangeShapeType="1"/>
          </p:cNvCxnSpPr>
          <p:nvPr/>
        </p:nvCxnSpPr>
        <p:spPr bwMode="auto">
          <a:xfrm flipH="1" flipV="1">
            <a:off x="6732588" y="4076700"/>
            <a:ext cx="576262" cy="293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4" name="Rectangle 1"/>
          <p:cNvSpPr>
            <a:spLocks noChangeArrowheads="1"/>
          </p:cNvSpPr>
          <p:nvPr/>
        </p:nvSpPr>
        <p:spPr bwMode="auto">
          <a:xfrm>
            <a:off x="4730750" y="749300"/>
            <a:ext cx="35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b="1" i="1">
                <a:latin typeface="Symbol" pitchFamily="18" charset="2"/>
              </a:rPr>
              <a:t>b</a:t>
            </a:r>
            <a:endParaRPr lang="en-GB" altLang="en-US" b="1" i="1"/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4749800" y="6446838"/>
            <a:ext cx="35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b="1" i="1">
                <a:latin typeface="Symbol" pitchFamily="18" charset="2"/>
              </a:rPr>
              <a:t>b</a:t>
            </a:r>
            <a:endParaRPr lang="en-GB" altLang="en-US" b="1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192338" y="1014413"/>
            <a:ext cx="5518150" cy="5703887"/>
            <a:chOff x="2192115" y="1013897"/>
            <a:chExt cx="5518373" cy="5704279"/>
          </a:xfrm>
        </p:grpSpPr>
        <p:pic>
          <p:nvPicPr>
            <p:cNvPr id="30730" name="Picture 2" descr="all servic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115" y="1112838"/>
              <a:ext cx="5061173" cy="560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Line 4"/>
            <p:cNvSpPr>
              <a:spLocks noChangeShapeType="1"/>
            </p:cNvSpPr>
            <p:nvPr/>
          </p:nvSpPr>
          <p:spPr bwMode="auto">
            <a:xfrm flipH="1" flipV="1">
              <a:off x="7253288" y="1828800"/>
              <a:ext cx="457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6"/>
            <p:cNvSpPr>
              <a:spLocks noChangeShapeType="1"/>
            </p:cNvSpPr>
            <p:nvPr/>
          </p:nvSpPr>
          <p:spPr bwMode="auto">
            <a:xfrm flipH="1">
              <a:off x="7253288" y="1112838"/>
              <a:ext cx="457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TextBox 1"/>
            <p:cNvSpPr txBox="1">
              <a:spLocks noChangeArrowheads="1"/>
            </p:cNvSpPr>
            <p:nvPr/>
          </p:nvSpPr>
          <p:spPr bwMode="auto">
            <a:xfrm>
              <a:off x="2615977" y="1013897"/>
              <a:ext cx="204957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pPr algn="ctr"/>
              <a:r>
                <a:rPr lang="sv-SE" altLang="en-US" sz="1800"/>
                <a:t>Wood production</a:t>
              </a:r>
            </a:p>
          </p:txBody>
        </p:sp>
        <p:sp>
          <p:nvSpPr>
            <p:cNvPr id="30734" name="TextBox 13"/>
            <p:cNvSpPr txBox="1">
              <a:spLocks noChangeArrowheads="1"/>
            </p:cNvSpPr>
            <p:nvPr/>
          </p:nvSpPr>
          <p:spPr bwMode="auto">
            <a:xfrm>
              <a:off x="5179690" y="1013897"/>
              <a:ext cx="171103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pPr algn="ctr"/>
              <a:r>
                <a:rPr lang="sv-SE" altLang="en-US" sz="1800"/>
                <a:t>Soil C storage</a:t>
              </a:r>
            </a:p>
          </p:txBody>
        </p:sp>
        <p:sp>
          <p:nvSpPr>
            <p:cNvPr id="30735" name="TextBox 14"/>
            <p:cNvSpPr txBox="1">
              <a:spLocks noChangeArrowheads="1"/>
            </p:cNvSpPr>
            <p:nvPr/>
          </p:nvSpPr>
          <p:spPr bwMode="auto">
            <a:xfrm>
              <a:off x="2783062" y="2885703"/>
              <a:ext cx="165006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pPr algn="ctr"/>
              <a:r>
                <a:rPr lang="sv-SE" altLang="en-US" sz="1800"/>
                <a:t>Bilberry</a:t>
              </a:r>
            </a:p>
          </p:txBody>
        </p:sp>
        <p:sp>
          <p:nvSpPr>
            <p:cNvPr id="30736" name="TextBox 16"/>
            <p:cNvSpPr txBox="1">
              <a:spLocks noChangeArrowheads="1"/>
            </p:cNvSpPr>
            <p:nvPr/>
          </p:nvSpPr>
          <p:spPr bwMode="auto">
            <a:xfrm>
              <a:off x="5108823" y="2866653"/>
              <a:ext cx="203969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pPr algn="ctr"/>
              <a:r>
                <a:rPr lang="sv-SE" altLang="en-US" sz="1800"/>
                <a:t>Game potential</a:t>
              </a:r>
            </a:p>
          </p:txBody>
        </p:sp>
        <p:sp>
          <p:nvSpPr>
            <p:cNvPr id="30737" name="TextBox 17"/>
            <p:cNvSpPr txBox="1">
              <a:spLocks noChangeArrowheads="1"/>
            </p:cNvSpPr>
            <p:nvPr/>
          </p:nvSpPr>
          <p:spPr bwMode="auto">
            <a:xfrm>
              <a:off x="2418367" y="4762113"/>
              <a:ext cx="239850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pPr algn="ctr"/>
              <a:r>
                <a:rPr lang="sv-SE" altLang="en-US" sz="1800"/>
                <a:t>Understory plants</a:t>
              </a:r>
            </a:p>
          </p:txBody>
        </p:sp>
        <p:sp>
          <p:nvSpPr>
            <p:cNvPr id="30738" name="TextBox 18"/>
            <p:cNvSpPr txBox="1">
              <a:spLocks noChangeArrowheads="1"/>
            </p:cNvSpPr>
            <p:nvPr/>
          </p:nvSpPr>
          <p:spPr bwMode="auto">
            <a:xfrm>
              <a:off x="5189215" y="4733538"/>
              <a:ext cx="171103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pPr algn="ctr"/>
              <a:r>
                <a:rPr lang="sv-SE" altLang="en-US" sz="1800"/>
                <a:t>Dead wood</a:t>
              </a:r>
            </a:p>
          </p:txBody>
        </p:sp>
      </p:grp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755650" y="-119063"/>
            <a:ext cx="7772400" cy="114300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Relationships ecosystem services </a:t>
            </a:r>
            <a:b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tree species richness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129463" y="1014413"/>
            <a:ext cx="855662" cy="1147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endParaRPr lang="en-US" altLang="en-US">
              <a:latin typeface="Arial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086600" y="2125663"/>
            <a:ext cx="2028825" cy="73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altLang="en-US" sz="1400"/>
              <a:t>95% prediction interval </a:t>
            </a:r>
            <a:br>
              <a:rPr lang="en-US" altLang="en-US" sz="1400"/>
            </a:br>
            <a:r>
              <a:rPr lang="en-US" altLang="en-US" sz="1400"/>
              <a:t>based on regression</a:t>
            </a:r>
            <a:br>
              <a:rPr lang="en-US" altLang="en-US" sz="1400"/>
            </a:br>
            <a:r>
              <a:rPr lang="en-US" altLang="en-US" sz="1400"/>
              <a:t>parameter estimates</a:t>
            </a:r>
          </a:p>
        </p:txBody>
      </p:sp>
      <p:cxnSp>
        <p:nvCxnSpPr>
          <p:cNvPr id="30726" name="Straight Arrow Connector 5"/>
          <p:cNvCxnSpPr>
            <a:cxnSpLocks noChangeShapeType="1"/>
          </p:cNvCxnSpPr>
          <p:nvPr/>
        </p:nvCxnSpPr>
        <p:spPr bwMode="auto">
          <a:xfrm flipH="1" flipV="1">
            <a:off x="6665913" y="2143125"/>
            <a:ext cx="415925" cy="114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7127875" y="1065213"/>
            <a:ext cx="1979613" cy="73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altLang="en-US" sz="1400"/>
              <a:t>95% prediction interval </a:t>
            </a:r>
            <a:br>
              <a:rPr lang="en-US" altLang="en-US" sz="1400"/>
            </a:br>
            <a:r>
              <a:rPr lang="en-US" altLang="en-US" sz="1400"/>
              <a:t>including </a:t>
            </a:r>
            <a:br>
              <a:rPr lang="en-US" altLang="en-US" sz="1400"/>
            </a:br>
            <a:r>
              <a:rPr lang="en-US" altLang="en-US" sz="1400"/>
              <a:t>residual variation</a:t>
            </a:r>
          </a:p>
        </p:txBody>
      </p:sp>
      <p:cxnSp>
        <p:nvCxnSpPr>
          <p:cNvPr id="30728" name="Straight Arrow Connector 8"/>
          <p:cNvCxnSpPr>
            <a:cxnSpLocks noChangeShapeType="1"/>
            <a:stCxn id="30727" idx="1"/>
          </p:cNvCxnSpPr>
          <p:nvPr/>
        </p:nvCxnSpPr>
        <p:spPr bwMode="auto">
          <a:xfrm flipH="1">
            <a:off x="6707188" y="1433513"/>
            <a:ext cx="420687" cy="153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29" name="TextBox 30"/>
          <p:cNvSpPr txBox="1">
            <a:spLocks noChangeArrowheads="1"/>
          </p:cNvSpPr>
          <p:nvPr/>
        </p:nvSpPr>
        <p:spPr bwMode="auto">
          <a:xfrm>
            <a:off x="3390900" y="6526213"/>
            <a:ext cx="29606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 sz="1800"/>
              <a:t>Tree species richness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1503363"/>
            <a:ext cx="8229600" cy="946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What are the relationships between </a:t>
            </a:r>
            <a:b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ecosystem services and tree species richness?</a:t>
            </a:r>
          </a:p>
        </p:txBody>
      </p:sp>
      <p:sp>
        <p:nvSpPr>
          <p:cNvPr id="180227" name="Rectangle 1027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 questions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1748" name="Rectangle 1026"/>
          <p:cNvSpPr txBox="1">
            <a:spLocks noChangeArrowheads="1"/>
          </p:cNvSpPr>
          <p:nvPr/>
        </p:nvSpPr>
        <p:spPr bwMode="auto">
          <a:xfrm>
            <a:off x="457200" y="2643188"/>
            <a:ext cx="82296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D2D8A"/>
              </a:buClr>
            </a:pPr>
            <a:r>
              <a:rPr lang="en-US" altLang="en-US" sz="2400"/>
              <a:t>What are the relationships between ecosystem services and the biomass of different tree species?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457200" y="3654425"/>
            <a:ext cx="8229600" cy="12620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D2D8A"/>
              </a:buClr>
            </a:pPr>
            <a:r>
              <a:rPr lang="en-US" altLang="en-US" sz="2400">
                <a:solidFill>
                  <a:srgbClr val="606060"/>
                </a:solidFill>
              </a:rPr>
              <a:t>What are the correlations between ecosystem services – is there any evidence for trade-offs?</a:t>
            </a:r>
          </a:p>
          <a:p>
            <a:pPr eaLnBrk="1" hangingPunct="1">
              <a:lnSpc>
                <a:spcPct val="90000"/>
              </a:lnSpc>
              <a:buClr>
                <a:srgbClr val="2D2D8A"/>
              </a:buClr>
            </a:pPr>
            <a:endParaRPr lang="en-US" alt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ctrTitle" idx="4294967295"/>
          </p:nvPr>
        </p:nvSpPr>
        <p:spPr>
          <a:xfrm>
            <a:off x="152400" y="152400"/>
            <a:ext cx="8763000" cy="1470025"/>
          </a:xfrm>
        </p:spPr>
        <p:txBody>
          <a:bodyPr/>
          <a:lstStyle/>
          <a:p>
            <a:pPr eaLnBrk="1" hangingPunct="1"/>
            <a:r>
              <a:rPr lang="sv-SE" altLang="en-US" smtClean="0"/>
              <a:t>Ecosystem services - what is it?</a:t>
            </a:r>
          </a:p>
        </p:txBody>
      </p:sp>
      <p:pic>
        <p:nvPicPr>
          <p:cNvPr id="6147" name="Picture 3" descr="AgripopesLarge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73843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ICT00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960813"/>
            <a:ext cx="27051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Forest+Ri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672013"/>
            <a:ext cx="2916238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11150" y="1504950"/>
            <a:ext cx="85756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”The </a:t>
            </a:r>
            <a:r>
              <a:rPr lang="sv-SE" altLang="en-US" sz="2400" u="sng"/>
              <a:t>conditions</a:t>
            </a:r>
            <a:r>
              <a:rPr lang="sv-SE" altLang="en-US" sz="2400"/>
              <a:t> and </a:t>
            </a:r>
            <a:r>
              <a:rPr lang="sv-SE" altLang="en-US" sz="2400" u="sng"/>
              <a:t>processes</a:t>
            </a:r>
            <a:r>
              <a:rPr lang="sv-SE" altLang="en-US" sz="2400"/>
              <a:t> through which natural ecosystems and the species that make them up, </a:t>
            </a:r>
            <a:r>
              <a:rPr lang="sv-SE" altLang="en-US" sz="2400" u="sng"/>
              <a:t>sustain</a:t>
            </a:r>
            <a:r>
              <a:rPr lang="sv-SE" altLang="en-US" sz="2400"/>
              <a:t> and </a:t>
            </a:r>
            <a:r>
              <a:rPr lang="sv-SE" altLang="en-US" sz="2400" u="sng"/>
              <a:t>fulfil human life</a:t>
            </a:r>
            <a:r>
              <a:rPr lang="sv-SE" altLang="en-US" sz="2400"/>
              <a:t>” </a:t>
            </a:r>
            <a:br>
              <a:rPr lang="sv-SE" altLang="en-US" sz="2400"/>
            </a:br>
            <a:r>
              <a:rPr lang="sv-SE" altLang="en-US" sz="2400"/>
              <a:t>					</a:t>
            </a:r>
            <a:r>
              <a:rPr lang="sv-SE" altLang="en-US" sz="2400" i="1"/>
              <a:t>(Daily 1997, Natures services)</a:t>
            </a:r>
            <a:endParaRPr lang="sv-SE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”The </a:t>
            </a:r>
            <a:r>
              <a:rPr lang="sv-SE" altLang="en-US" sz="2400" u="sng"/>
              <a:t>benefits</a:t>
            </a:r>
            <a:r>
              <a:rPr lang="sv-SE" altLang="en-US" sz="2400"/>
              <a:t> human populations derive </a:t>
            </a:r>
            <a:r>
              <a:rPr lang="sv-SE" altLang="en-US" sz="2400" u="sng"/>
              <a:t>directly</a:t>
            </a:r>
            <a:r>
              <a:rPr lang="sv-SE" altLang="en-US" sz="2400"/>
              <a:t> or </a:t>
            </a:r>
            <a:r>
              <a:rPr lang="sv-SE" altLang="en-US" sz="2400" u="sng"/>
              <a:t>indirectly</a:t>
            </a:r>
            <a:r>
              <a:rPr lang="sv-SE" altLang="en-US" sz="2400"/>
              <a:t> from ecosystem functions” 			</a:t>
            </a:r>
            <a:r>
              <a:rPr lang="sv-SE" altLang="en-US" sz="2400" i="1"/>
              <a:t>(Costanza et al. 1997)</a:t>
            </a:r>
            <a:endParaRPr lang="sv-SE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4" descr="Tree ident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44500"/>
            <a:ext cx="751046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65"/>
          <p:cNvSpPr>
            <a:spLocks noChangeArrowheads="1"/>
          </p:cNvSpPr>
          <p:nvPr/>
        </p:nvSpPr>
        <p:spPr bwMode="auto">
          <a:xfrm>
            <a:off x="7704138" y="1524000"/>
            <a:ext cx="304800" cy="304800"/>
          </a:xfrm>
          <a:prstGeom prst="rect">
            <a:avLst/>
          </a:prstGeom>
          <a:solidFill>
            <a:srgbClr val="0206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66"/>
          <p:cNvSpPr>
            <a:spLocks noChangeArrowheads="1"/>
          </p:cNvSpPr>
          <p:nvPr/>
        </p:nvSpPr>
        <p:spPr bwMode="auto">
          <a:xfrm>
            <a:off x="7704138" y="1905000"/>
            <a:ext cx="304800" cy="304800"/>
          </a:xfrm>
          <a:prstGeom prst="rect">
            <a:avLst/>
          </a:prstGeom>
          <a:solidFill>
            <a:srgbClr val="E016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endParaRPr lang="en-US" altLang="en-US"/>
          </a:p>
        </p:txBody>
      </p:sp>
      <p:sp>
        <p:nvSpPr>
          <p:cNvPr id="32773" name="Rectangle 67"/>
          <p:cNvSpPr>
            <a:spLocks noChangeArrowheads="1"/>
          </p:cNvSpPr>
          <p:nvPr/>
        </p:nvSpPr>
        <p:spPr bwMode="auto">
          <a:xfrm>
            <a:off x="8008938" y="1447800"/>
            <a:ext cx="96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en-US" altLang="en-US" sz="1800"/>
              <a:t>positive</a:t>
            </a:r>
          </a:p>
        </p:txBody>
      </p:sp>
      <p:sp>
        <p:nvSpPr>
          <p:cNvPr id="32774" name="Rectangle 68"/>
          <p:cNvSpPr>
            <a:spLocks noChangeArrowheads="1"/>
          </p:cNvSpPr>
          <p:nvPr/>
        </p:nvSpPr>
        <p:spPr bwMode="auto">
          <a:xfrm>
            <a:off x="8008938" y="1828800"/>
            <a:ext cx="105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en-US" altLang="en-US" sz="1800"/>
              <a:t>negative</a:t>
            </a:r>
          </a:p>
        </p:txBody>
      </p:sp>
      <p:sp>
        <p:nvSpPr>
          <p:cNvPr id="17470" name="Rectangle 62"/>
          <p:cNvSpPr>
            <a:spLocks noChangeArrowheads="1"/>
          </p:cNvSpPr>
          <p:nvPr/>
        </p:nvSpPr>
        <p:spPr bwMode="auto">
          <a:xfrm>
            <a:off x="755650" y="-319088"/>
            <a:ext cx="7772400" cy="114300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Tree species identity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2776" name="Picture 7" descr="w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663575"/>
            <a:ext cx="415925" cy="317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7" descr="w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669925"/>
            <a:ext cx="414337" cy="317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7" descr="w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13100"/>
            <a:ext cx="414337" cy="317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7" descr="wo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3213100"/>
            <a:ext cx="414337" cy="3159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7" descr="w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213100"/>
            <a:ext cx="414338" cy="317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7" descr="w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69925"/>
            <a:ext cx="414337" cy="317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7" descr="w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5876925"/>
            <a:ext cx="415925" cy="317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1503363"/>
            <a:ext cx="8229600" cy="946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What are the relationships between </a:t>
            </a:r>
            <a:b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ecosystem services and tree species richness?</a:t>
            </a:r>
          </a:p>
        </p:txBody>
      </p:sp>
      <p:sp>
        <p:nvSpPr>
          <p:cNvPr id="180227" name="Rectangle 1027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 questions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457200" y="2643188"/>
            <a:ext cx="8229600" cy="97631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D2D8A"/>
              </a:buClr>
            </a:pPr>
            <a:r>
              <a:rPr lang="en-US" altLang="en-US" sz="2400">
                <a:solidFill>
                  <a:srgbClr val="606060"/>
                </a:solidFill>
              </a:rPr>
              <a:t>What are the relationships between ecosystem services and the biomass of different tree species?</a:t>
            </a:r>
          </a:p>
        </p:txBody>
      </p:sp>
      <p:sp>
        <p:nvSpPr>
          <p:cNvPr id="33797" name="Rectangle 1026"/>
          <p:cNvSpPr txBox="1">
            <a:spLocks noChangeArrowheads="1"/>
          </p:cNvSpPr>
          <p:nvPr/>
        </p:nvSpPr>
        <p:spPr bwMode="auto">
          <a:xfrm>
            <a:off x="457200" y="3654425"/>
            <a:ext cx="8229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D2D8A"/>
              </a:buClr>
            </a:pPr>
            <a:r>
              <a:rPr lang="en-US" altLang="en-US" sz="2400"/>
              <a:t>What are the correlations between ecosystem services – is there any evidence for trade-offs?</a:t>
            </a:r>
          </a:p>
          <a:p>
            <a:pPr eaLnBrk="1" hangingPunct="1">
              <a:lnSpc>
                <a:spcPct val="90000"/>
              </a:lnSpc>
              <a:buClr>
                <a:srgbClr val="2D2D8A"/>
              </a:buClr>
            </a:pPr>
            <a:endParaRPr lang="en-US" alt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685800" y="115888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Trade-offs between services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4819" name="Picture 95" descr="Tradeof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162050"/>
            <a:ext cx="5943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96"/>
          <p:cNvSpPr>
            <a:spLocks noChangeArrowheads="1"/>
          </p:cNvSpPr>
          <p:nvPr/>
        </p:nvSpPr>
        <p:spPr bwMode="auto">
          <a:xfrm>
            <a:off x="7191375" y="1343025"/>
            <a:ext cx="504825" cy="485775"/>
          </a:xfrm>
          <a:prstGeom prst="rect">
            <a:avLst/>
          </a:prstGeom>
          <a:solidFill>
            <a:srgbClr val="0206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endParaRPr lang="en-US" altLang="en-US"/>
          </a:p>
        </p:txBody>
      </p:sp>
      <p:sp>
        <p:nvSpPr>
          <p:cNvPr id="34821" name="Rectangle 97"/>
          <p:cNvSpPr>
            <a:spLocks noChangeArrowheads="1"/>
          </p:cNvSpPr>
          <p:nvPr/>
        </p:nvSpPr>
        <p:spPr bwMode="auto">
          <a:xfrm>
            <a:off x="7191375" y="1905000"/>
            <a:ext cx="504825" cy="504825"/>
          </a:xfrm>
          <a:prstGeom prst="rect">
            <a:avLst/>
          </a:prstGeom>
          <a:solidFill>
            <a:srgbClr val="E016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endParaRPr lang="en-US" altLang="en-US"/>
          </a:p>
        </p:txBody>
      </p:sp>
      <p:sp>
        <p:nvSpPr>
          <p:cNvPr id="34822" name="Rectangle 98"/>
          <p:cNvSpPr>
            <a:spLocks noChangeArrowheads="1"/>
          </p:cNvSpPr>
          <p:nvPr/>
        </p:nvSpPr>
        <p:spPr bwMode="auto">
          <a:xfrm>
            <a:off x="7696200" y="13716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en-US" altLang="en-US"/>
              <a:t>positive</a:t>
            </a:r>
          </a:p>
        </p:txBody>
      </p:sp>
      <p:sp>
        <p:nvSpPr>
          <p:cNvPr id="34823" name="Rectangle 99"/>
          <p:cNvSpPr>
            <a:spLocks noChangeArrowheads="1"/>
          </p:cNvSpPr>
          <p:nvPr/>
        </p:nvSpPr>
        <p:spPr bwMode="auto">
          <a:xfrm>
            <a:off x="7696200" y="1943100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en-US" altLang="en-US"/>
              <a:t>negative</a:t>
            </a:r>
          </a:p>
        </p:txBody>
      </p:sp>
      <p:pic>
        <p:nvPicPr>
          <p:cNvPr id="34824" name="Picture 7" descr="w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24050"/>
            <a:ext cx="747713" cy="571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825" name="Straight Connector 11"/>
          <p:cNvCxnSpPr>
            <a:cxnSpLocks noChangeShapeType="1"/>
          </p:cNvCxnSpPr>
          <p:nvPr/>
        </p:nvCxnSpPr>
        <p:spPr bwMode="auto">
          <a:xfrm>
            <a:off x="2374900" y="2206625"/>
            <a:ext cx="3603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6" name="Straight Connector 12"/>
          <p:cNvCxnSpPr>
            <a:cxnSpLocks noChangeShapeType="1"/>
          </p:cNvCxnSpPr>
          <p:nvPr/>
        </p:nvCxnSpPr>
        <p:spPr bwMode="auto">
          <a:xfrm>
            <a:off x="3238500" y="2206625"/>
            <a:ext cx="3603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7" name="Straight Connector 13"/>
          <p:cNvCxnSpPr>
            <a:cxnSpLocks noChangeShapeType="1"/>
          </p:cNvCxnSpPr>
          <p:nvPr/>
        </p:nvCxnSpPr>
        <p:spPr bwMode="auto">
          <a:xfrm>
            <a:off x="4967288" y="2206625"/>
            <a:ext cx="3603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8" name="Straight Connector 14"/>
          <p:cNvCxnSpPr>
            <a:cxnSpLocks noChangeShapeType="1"/>
          </p:cNvCxnSpPr>
          <p:nvPr/>
        </p:nvCxnSpPr>
        <p:spPr bwMode="auto">
          <a:xfrm>
            <a:off x="4967288" y="4151313"/>
            <a:ext cx="3603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9" name="Straight Connector 15"/>
          <p:cNvCxnSpPr>
            <a:cxnSpLocks noChangeShapeType="1"/>
          </p:cNvCxnSpPr>
          <p:nvPr/>
        </p:nvCxnSpPr>
        <p:spPr bwMode="auto">
          <a:xfrm>
            <a:off x="3238500" y="3503613"/>
            <a:ext cx="3603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0" name="Straight Connector 16"/>
          <p:cNvCxnSpPr>
            <a:cxnSpLocks noChangeShapeType="1"/>
          </p:cNvCxnSpPr>
          <p:nvPr/>
        </p:nvCxnSpPr>
        <p:spPr bwMode="auto">
          <a:xfrm>
            <a:off x="4967288" y="3503613"/>
            <a:ext cx="3603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1" name="Straight Connector 17"/>
          <p:cNvCxnSpPr>
            <a:cxnSpLocks noChangeShapeType="1"/>
          </p:cNvCxnSpPr>
          <p:nvPr/>
        </p:nvCxnSpPr>
        <p:spPr bwMode="auto">
          <a:xfrm>
            <a:off x="4103688" y="4151313"/>
            <a:ext cx="3603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2" name="Straight Connector 23"/>
          <p:cNvCxnSpPr>
            <a:cxnSpLocks noChangeShapeType="1"/>
          </p:cNvCxnSpPr>
          <p:nvPr/>
        </p:nvCxnSpPr>
        <p:spPr bwMode="auto">
          <a:xfrm>
            <a:off x="3416300" y="3321050"/>
            <a:ext cx="0" cy="3762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3" name="Straight Connector 26"/>
          <p:cNvCxnSpPr>
            <a:cxnSpLocks noChangeShapeType="1"/>
          </p:cNvCxnSpPr>
          <p:nvPr/>
        </p:nvCxnSpPr>
        <p:spPr bwMode="auto">
          <a:xfrm>
            <a:off x="5164138" y="3313113"/>
            <a:ext cx="0" cy="3746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4" name="Straight Connector 27"/>
          <p:cNvCxnSpPr>
            <a:cxnSpLocks noChangeShapeType="1"/>
          </p:cNvCxnSpPr>
          <p:nvPr/>
        </p:nvCxnSpPr>
        <p:spPr bwMode="auto">
          <a:xfrm>
            <a:off x="4286250" y="3965575"/>
            <a:ext cx="0" cy="3762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83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5376863"/>
            <a:ext cx="66500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36" name="Straight Connector 19"/>
          <p:cNvCxnSpPr>
            <a:cxnSpLocks noChangeShapeType="1"/>
          </p:cNvCxnSpPr>
          <p:nvPr/>
        </p:nvCxnSpPr>
        <p:spPr bwMode="auto">
          <a:xfrm>
            <a:off x="7246938" y="1601788"/>
            <a:ext cx="3603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7" name="Straight Connector 20"/>
          <p:cNvCxnSpPr>
            <a:cxnSpLocks noChangeShapeType="1"/>
          </p:cNvCxnSpPr>
          <p:nvPr/>
        </p:nvCxnSpPr>
        <p:spPr bwMode="auto">
          <a:xfrm>
            <a:off x="7443788" y="1412875"/>
            <a:ext cx="0" cy="3746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8" name="Straight Connector 21"/>
          <p:cNvCxnSpPr>
            <a:cxnSpLocks noChangeShapeType="1"/>
          </p:cNvCxnSpPr>
          <p:nvPr/>
        </p:nvCxnSpPr>
        <p:spPr bwMode="auto">
          <a:xfrm>
            <a:off x="7264400" y="2155825"/>
            <a:ext cx="35877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8763" y="1390650"/>
            <a:ext cx="8748712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There are positive relationships between </a:t>
            </a:r>
            <a:br>
              <a:rPr lang="en-US" altLang="en-US" sz="2200" dirty="0" smtClean="0"/>
            </a:br>
            <a:r>
              <a:rPr lang="en-US" altLang="en-US" sz="2200" dirty="0" smtClean="0"/>
              <a:t>ecosystem service levels and tree species richness, </a:t>
            </a:r>
            <a:br>
              <a:rPr lang="en-US" altLang="en-US" sz="2200" dirty="0" smtClean="0"/>
            </a:br>
            <a:r>
              <a:rPr lang="en-US" altLang="en-US" sz="2200" dirty="0" smtClean="0"/>
              <a:t>after accounting for environmental variables and tree biomasses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The biomass of specific species is important, but in addition</a:t>
            </a:r>
            <a:br>
              <a:rPr lang="en-US" altLang="en-US" sz="2200" dirty="0" smtClean="0"/>
            </a:br>
            <a:r>
              <a:rPr lang="en-US" altLang="en-US" sz="2200" dirty="0" smtClean="0"/>
              <a:t>		there is a positive relationship to tree species richness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More species-rich forest show higher </a:t>
            </a:r>
            <a:r>
              <a:rPr lang="en-US" altLang="en-US" sz="2200" dirty="0" err="1" smtClean="0"/>
              <a:t>multifunctionality</a:t>
            </a:r>
            <a:endParaRPr lang="en-US" altLang="en-US" sz="22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Trade-offs between services exist, but higher levels of multiple services may be obtained with some mixing of tree species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685800" y="-28575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ctrTitle" idx="4294967295"/>
          </p:nvPr>
        </p:nvSpPr>
        <p:spPr>
          <a:xfrm>
            <a:off x="251520" y="-53165"/>
            <a:ext cx="8763000" cy="1470025"/>
          </a:xfrm>
        </p:spPr>
        <p:txBody>
          <a:bodyPr/>
          <a:lstStyle/>
          <a:p>
            <a:pPr eaLnBrk="1" hangingPunct="1"/>
            <a:r>
              <a:rPr lang="sv-SE" altLang="en-US" dirty="0" err="1" smtClean="0"/>
              <a:t>Outline</a:t>
            </a:r>
            <a:endParaRPr lang="sv-SE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15616" y="134076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smtClean="0"/>
              <a:t>Ecosystem services - </a:t>
            </a:r>
            <a:r>
              <a:rPr lang="sv-SE" altLang="en-US" dirty="0" err="1" smtClean="0"/>
              <a:t>what</a:t>
            </a:r>
            <a:r>
              <a:rPr lang="sv-SE" altLang="en-US" dirty="0" smtClean="0"/>
              <a:t> is it?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252" y="1961928"/>
            <a:ext cx="7489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smtClean="0"/>
              <a:t>Relationships </a:t>
            </a:r>
            <a:r>
              <a:rPr lang="sv-SE" altLang="en-US" dirty="0" err="1" smtClean="0"/>
              <a:t>between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tree</a:t>
            </a:r>
            <a:r>
              <a:rPr lang="sv-SE" altLang="en-US" dirty="0" smtClean="0"/>
              <a:t> species </a:t>
            </a:r>
            <a:r>
              <a:rPr lang="sv-SE" altLang="en-US" dirty="0" err="1" smtClean="0"/>
              <a:t>richness</a:t>
            </a:r>
            <a:r>
              <a:rPr lang="sv-SE" altLang="en-US" dirty="0" smtClean="0"/>
              <a:t> and </a:t>
            </a:r>
            <a:r>
              <a:rPr lang="sv-SE" altLang="en-US" dirty="0" err="1" smtClean="0"/>
              <a:t>forest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ecosystem</a:t>
            </a:r>
            <a:r>
              <a:rPr lang="sv-SE" altLang="en-US" dirty="0" smtClean="0"/>
              <a:t> services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92494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err="1" smtClean="0"/>
              <a:t>Mapping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ecosystem</a:t>
            </a:r>
            <a:r>
              <a:rPr lang="sv-SE" altLang="en-US" dirty="0" smtClean="0"/>
              <a:t> services </a:t>
            </a:r>
            <a:r>
              <a:rPr lang="sv-SE" altLang="en-US" dirty="0" err="1" smtClean="0"/>
              <a:t>patterns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02296" y="3589436"/>
            <a:ext cx="679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smtClean="0"/>
              <a:t>Dynamics </a:t>
            </a:r>
            <a:r>
              <a:rPr lang="sv-SE" altLang="en-US" dirty="0" err="1" smtClean="0"/>
              <a:t>of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ecosystem</a:t>
            </a:r>
            <a:r>
              <a:rPr lang="sv-SE" altLang="en-US" dirty="0" smtClean="0"/>
              <a:t> services </a:t>
            </a:r>
            <a:r>
              <a:rPr lang="sv-SE" altLang="en-US" dirty="0" err="1" smtClean="0"/>
              <a:t>into</a:t>
            </a:r>
            <a:r>
              <a:rPr lang="sv-SE" altLang="en-US" dirty="0" smtClean="0"/>
              <a:t> the </a:t>
            </a:r>
            <a:r>
              <a:rPr lang="sv-SE" altLang="en-US" dirty="0" err="1" smtClean="0"/>
              <a:t>future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95536" y="3151201"/>
            <a:ext cx="7200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03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3662" y="18071"/>
            <a:ext cx="8842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Common Implementation Framework</a:t>
            </a:r>
            <a:br>
              <a:rPr lang="en-US" sz="2800" dirty="0" smtClean="0"/>
            </a:br>
            <a:r>
              <a:rPr lang="en-US" sz="2800" dirty="0" smtClean="0"/>
              <a:t>of the EU </a:t>
            </a:r>
            <a:r>
              <a:rPr lang="en-US" sz="2800" dirty="0"/>
              <a:t>Biodiversity Strategy </a:t>
            </a:r>
            <a:r>
              <a:rPr lang="en-US" sz="2800" dirty="0" smtClean="0"/>
              <a:t>2020 </a:t>
            </a:r>
            <a:endParaRPr lang="sv-SE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6" y="1070933"/>
            <a:ext cx="7580528" cy="557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989388" y="190500"/>
            <a:ext cx="1657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 sz="3600"/>
              <a:t>Aim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04813" y="1276350"/>
            <a:ext cx="93995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en-US" altLang="en-US" sz="2000" dirty="0"/>
              <a:t>To test an approach for mapping ecosystem services at different spatial scales. </a:t>
            </a:r>
          </a:p>
          <a:p>
            <a:r>
              <a:rPr lang="en-GB" altLang="en-US" sz="2000" dirty="0"/>
              <a:t>	National Forest Inventory data and remote sensing data are used.</a:t>
            </a:r>
            <a:br>
              <a:rPr lang="en-GB" altLang="en-US" sz="2000" dirty="0"/>
            </a:br>
            <a:endParaRPr lang="en-US" altLang="en-US" sz="2000" dirty="0"/>
          </a:p>
          <a:p>
            <a:r>
              <a:rPr lang="en-US" altLang="en-US" sz="2000" dirty="0"/>
              <a:t>To </a:t>
            </a:r>
            <a:r>
              <a:rPr lang="en-US" altLang="en-US" sz="2000" dirty="0" smtClean="0"/>
              <a:t>identify </a:t>
            </a:r>
          </a:p>
          <a:p>
            <a:r>
              <a:rPr lang="en-US" altLang="en-US" sz="2000" dirty="0" smtClean="0"/>
              <a:t>	trade-offs</a:t>
            </a:r>
            <a:r>
              <a:rPr lang="en-US" altLang="en-US" sz="2000" smtClean="0"/>
              <a:t>, synergies</a:t>
            </a:r>
            <a:endParaRPr lang="en-US" altLang="en-US" sz="2000" dirty="0" smtClean="0"/>
          </a:p>
          <a:p>
            <a:r>
              <a:rPr lang="en-US" altLang="en-US" sz="2000" dirty="0" smtClean="0"/>
              <a:t>	among </a:t>
            </a:r>
            <a:r>
              <a:rPr lang="en-US" altLang="en-US" sz="2000" dirty="0"/>
              <a:t>ecosystem services </a:t>
            </a:r>
            <a:r>
              <a:rPr lang="en-US" altLang="en-US" sz="2000" dirty="0" smtClean="0"/>
              <a:t>in </a:t>
            </a:r>
            <a:r>
              <a:rPr lang="en-US" altLang="en-US" sz="2000" dirty="0"/>
              <a:t>production </a:t>
            </a:r>
            <a:r>
              <a:rPr lang="en-US" altLang="en-US" sz="2000" dirty="0" smtClean="0"/>
              <a:t>forests</a:t>
            </a:r>
          </a:p>
          <a:p>
            <a:endParaRPr lang="sv-SE" altLang="en-US" sz="2000" dirty="0" smtClean="0"/>
          </a:p>
          <a:p>
            <a:r>
              <a:rPr lang="sv-SE" altLang="en-US" sz="2000" dirty="0"/>
              <a:t>T</a:t>
            </a:r>
            <a:r>
              <a:rPr lang="sv-SE" altLang="en-US" sz="2000" dirty="0" smtClean="0"/>
              <a:t>o </a:t>
            </a:r>
            <a:r>
              <a:rPr lang="sv-SE" altLang="en-US" sz="2000" dirty="0" err="1" smtClean="0"/>
              <a:t>investigate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how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ecosystem</a:t>
            </a:r>
            <a:r>
              <a:rPr lang="sv-SE" altLang="en-US" sz="2000" dirty="0" smtClean="0"/>
              <a:t> services </a:t>
            </a:r>
            <a:r>
              <a:rPr lang="sv-SE" altLang="en-US" sz="2000" dirty="0" err="1" smtClean="0"/>
              <a:t>change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through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time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760413" y="30163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Correlations between services 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b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trade-offs 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 synergies?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8915" name="Picture 95" descr="Tradeof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449388"/>
            <a:ext cx="5943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96"/>
          <p:cNvSpPr>
            <a:spLocks noChangeArrowheads="1"/>
          </p:cNvSpPr>
          <p:nvPr/>
        </p:nvSpPr>
        <p:spPr bwMode="auto">
          <a:xfrm>
            <a:off x="7191375" y="1630363"/>
            <a:ext cx="504825" cy="485775"/>
          </a:xfrm>
          <a:prstGeom prst="rect">
            <a:avLst/>
          </a:prstGeom>
          <a:solidFill>
            <a:srgbClr val="0206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endParaRPr lang="en-US" altLang="en-US"/>
          </a:p>
        </p:txBody>
      </p:sp>
      <p:sp>
        <p:nvSpPr>
          <p:cNvPr id="38917" name="Rectangle 97"/>
          <p:cNvSpPr>
            <a:spLocks noChangeArrowheads="1"/>
          </p:cNvSpPr>
          <p:nvPr/>
        </p:nvSpPr>
        <p:spPr bwMode="auto">
          <a:xfrm>
            <a:off x="7191375" y="2192338"/>
            <a:ext cx="504825" cy="504825"/>
          </a:xfrm>
          <a:prstGeom prst="rect">
            <a:avLst/>
          </a:prstGeom>
          <a:solidFill>
            <a:srgbClr val="E016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endParaRPr lang="en-US" altLang="en-US"/>
          </a:p>
        </p:txBody>
      </p:sp>
      <p:sp>
        <p:nvSpPr>
          <p:cNvPr id="38918" name="Rectangle 98"/>
          <p:cNvSpPr>
            <a:spLocks noChangeArrowheads="1"/>
          </p:cNvSpPr>
          <p:nvPr/>
        </p:nvSpPr>
        <p:spPr bwMode="auto">
          <a:xfrm>
            <a:off x="7696200" y="1658938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en-US" altLang="en-US"/>
              <a:t>positive</a:t>
            </a:r>
          </a:p>
        </p:txBody>
      </p:sp>
      <p:sp>
        <p:nvSpPr>
          <p:cNvPr id="38919" name="Rectangle 99"/>
          <p:cNvSpPr>
            <a:spLocks noChangeArrowheads="1"/>
          </p:cNvSpPr>
          <p:nvPr/>
        </p:nvSpPr>
        <p:spPr bwMode="auto">
          <a:xfrm>
            <a:off x="7696200" y="2230438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en-US" altLang="en-US"/>
              <a:t>negative</a:t>
            </a:r>
          </a:p>
        </p:txBody>
      </p:sp>
      <p:pic>
        <p:nvPicPr>
          <p:cNvPr id="38920" name="Picture 7" descr="w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11388"/>
            <a:ext cx="747713" cy="571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921" name="Straight Connector 11"/>
          <p:cNvCxnSpPr>
            <a:cxnSpLocks noChangeShapeType="1"/>
          </p:cNvCxnSpPr>
          <p:nvPr/>
        </p:nvCxnSpPr>
        <p:spPr bwMode="auto">
          <a:xfrm>
            <a:off x="2374900" y="2493963"/>
            <a:ext cx="3603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2" name="Straight Connector 12"/>
          <p:cNvCxnSpPr>
            <a:cxnSpLocks noChangeShapeType="1"/>
          </p:cNvCxnSpPr>
          <p:nvPr/>
        </p:nvCxnSpPr>
        <p:spPr bwMode="auto">
          <a:xfrm>
            <a:off x="3238500" y="2493963"/>
            <a:ext cx="3603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3" name="Straight Connector 13"/>
          <p:cNvCxnSpPr>
            <a:cxnSpLocks noChangeShapeType="1"/>
          </p:cNvCxnSpPr>
          <p:nvPr/>
        </p:nvCxnSpPr>
        <p:spPr bwMode="auto">
          <a:xfrm>
            <a:off x="4967288" y="2493963"/>
            <a:ext cx="3603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4" name="Straight Connector 14"/>
          <p:cNvCxnSpPr>
            <a:cxnSpLocks noChangeShapeType="1"/>
          </p:cNvCxnSpPr>
          <p:nvPr/>
        </p:nvCxnSpPr>
        <p:spPr bwMode="auto">
          <a:xfrm>
            <a:off x="4967288" y="4438650"/>
            <a:ext cx="3603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5" name="Straight Connector 15"/>
          <p:cNvCxnSpPr>
            <a:cxnSpLocks noChangeShapeType="1"/>
          </p:cNvCxnSpPr>
          <p:nvPr/>
        </p:nvCxnSpPr>
        <p:spPr bwMode="auto">
          <a:xfrm>
            <a:off x="3238500" y="3790950"/>
            <a:ext cx="3603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6" name="Straight Connector 16"/>
          <p:cNvCxnSpPr>
            <a:cxnSpLocks noChangeShapeType="1"/>
          </p:cNvCxnSpPr>
          <p:nvPr/>
        </p:nvCxnSpPr>
        <p:spPr bwMode="auto">
          <a:xfrm>
            <a:off x="4967288" y="3790950"/>
            <a:ext cx="3603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7" name="Straight Connector 17"/>
          <p:cNvCxnSpPr>
            <a:cxnSpLocks noChangeShapeType="1"/>
          </p:cNvCxnSpPr>
          <p:nvPr/>
        </p:nvCxnSpPr>
        <p:spPr bwMode="auto">
          <a:xfrm>
            <a:off x="4103688" y="4438650"/>
            <a:ext cx="3603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8" name="Straight Connector 23"/>
          <p:cNvCxnSpPr>
            <a:cxnSpLocks noChangeShapeType="1"/>
          </p:cNvCxnSpPr>
          <p:nvPr/>
        </p:nvCxnSpPr>
        <p:spPr bwMode="auto">
          <a:xfrm>
            <a:off x="3416300" y="3608388"/>
            <a:ext cx="0" cy="3762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9" name="Straight Connector 26"/>
          <p:cNvCxnSpPr>
            <a:cxnSpLocks noChangeShapeType="1"/>
          </p:cNvCxnSpPr>
          <p:nvPr/>
        </p:nvCxnSpPr>
        <p:spPr bwMode="auto">
          <a:xfrm>
            <a:off x="5164138" y="3600450"/>
            <a:ext cx="0" cy="3746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0" name="Straight Connector 27"/>
          <p:cNvCxnSpPr>
            <a:cxnSpLocks noChangeShapeType="1"/>
          </p:cNvCxnSpPr>
          <p:nvPr/>
        </p:nvCxnSpPr>
        <p:spPr bwMode="auto">
          <a:xfrm>
            <a:off x="4286250" y="4252913"/>
            <a:ext cx="0" cy="3746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93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5376863"/>
            <a:ext cx="66500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32" name="Straight Connector 19"/>
          <p:cNvCxnSpPr>
            <a:cxnSpLocks noChangeShapeType="1"/>
          </p:cNvCxnSpPr>
          <p:nvPr/>
        </p:nvCxnSpPr>
        <p:spPr bwMode="auto">
          <a:xfrm>
            <a:off x="7246938" y="1889125"/>
            <a:ext cx="3603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3" name="Straight Connector 20"/>
          <p:cNvCxnSpPr>
            <a:cxnSpLocks noChangeShapeType="1"/>
          </p:cNvCxnSpPr>
          <p:nvPr/>
        </p:nvCxnSpPr>
        <p:spPr bwMode="auto">
          <a:xfrm>
            <a:off x="7443788" y="1700213"/>
            <a:ext cx="0" cy="3746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4" name="Straight Connector 21"/>
          <p:cNvCxnSpPr>
            <a:cxnSpLocks noChangeShapeType="1"/>
          </p:cNvCxnSpPr>
          <p:nvPr/>
        </p:nvCxnSpPr>
        <p:spPr bwMode="auto">
          <a:xfrm>
            <a:off x="7264400" y="2443163"/>
            <a:ext cx="35877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35" name="TextBox 2"/>
          <p:cNvSpPr txBox="1">
            <a:spLocks noChangeArrowheads="1"/>
          </p:cNvSpPr>
          <p:nvPr/>
        </p:nvSpPr>
        <p:spPr bwMode="auto">
          <a:xfrm>
            <a:off x="7159267" y="6459538"/>
            <a:ext cx="2903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1600" dirty="0"/>
              <a:t>Gamfeldt et al. (2013)</a:t>
            </a:r>
            <a:endParaRPr lang="en-US" altLang="en-US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Tree biomass production (kg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yr</a:t>
            </a:r>
            <a:r>
              <a:rPr lang="en-US" altLang="en-US" sz="2000" baseline="30000" smtClean="0"/>
              <a:t>-1</a:t>
            </a:r>
            <a:r>
              <a:rPr lang="en-US" altLang="en-US" sz="2000" smtClean="0"/>
              <a:t>)</a:t>
            </a:r>
          </a:p>
        </p:txBody>
      </p:sp>
      <p:pic>
        <p:nvPicPr>
          <p:cNvPr id="39939" name="Picture 7" descr="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4313"/>
            <a:ext cx="1752600" cy="1338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-1778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ecosystem services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Tree biomass production (kg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yr</a:t>
            </a:r>
            <a:r>
              <a:rPr lang="en-US" altLang="en-US" sz="2000" baseline="30000" smtClean="0"/>
              <a:t>-1</a:t>
            </a:r>
            <a:r>
              <a:rPr lang="en-US" alt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Soil carbon storage (g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in topsoil)</a:t>
            </a:r>
          </a:p>
        </p:txBody>
      </p:sp>
      <p:pic>
        <p:nvPicPr>
          <p:cNvPr id="40963" name="Picture 7" descr="car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1566863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-1778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ecosystem services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3344635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sv-SE" altLang="en-US" dirty="0" err="1" smtClean="0"/>
              <a:t>Natural</a:t>
            </a:r>
            <a:r>
              <a:rPr lang="sv-SE" altLang="en-US" dirty="0" smtClean="0"/>
              <a:t> processes in </a:t>
            </a:r>
            <a:r>
              <a:rPr lang="sv-SE" altLang="en-US" dirty="0" err="1" smtClean="0"/>
              <a:t>ecosystems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that</a:t>
            </a:r>
            <a:r>
              <a:rPr lang="sv-SE" altLang="en-US" dirty="0" smtClean="0"/>
              <a:t> </a:t>
            </a:r>
            <a:br>
              <a:rPr lang="sv-SE" altLang="en-US" dirty="0" smtClean="0"/>
            </a:br>
            <a:r>
              <a:rPr lang="sv-SE" altLang="en-US" dirty="0" smtClean="0"/>
              <a:t>benefit humans </a:t>
            </a:r>
            <a:r>
              <a:rPr lang="sv-SE" altLang="en-US" sz="2400" dirty="0" smtClean="0"/>
              <a:t>(</a:t>
            </a:r>
            <a:r>
              <a:rPr lang="sv-SE" altLang="en-US" sz="2400" dirty="0" err="1" smtClean="0"/>
              <a:t>one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way</a:t>
            </a:r>
            <a:r>
              <a:rPr lang="sv-SE" altLang="en-US" sz="2400" dirty="0" smtClean="0"/>
              <a:t> or </a:t>
            </a:r>
            <a:r>
              <a:rPr lang="sv-SE" altLang="en-US" sz="2400" dirty="0" err="1" smtClean="0"/>
              <a:t>another</a:t>
            </a:r>
            <a:r>
              <a:rPr lang="sv-SE" altLang="en-US" sz="2400" dirty="0" smtClean="0"/>
              <a:t>)</a:t>
            </a:r>
            <a:endParaRPr lang="sv-SE" altLang="en-US" sz="2800" dirty="0" smtClean="0"/>
          </a:p>
          <a:p>
            <a:pPr eaLnBrk="1" hangingPunct="1">
              <a:defRPr/>
            </a:pPr>
            <a:r>
              <a:rPr lang="sv-SE" altLang="en-US" dirty="0" err="1" smtClean="0"/>
              <a:t>Carried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out</a:t>
            </a:r>
            <a:r>
              <a:rPr lang="sv-SE" altLang="en-US" dirty="0" smtClean="0"/>
              <a:t> by organisms </a:t>
            </a:r>
            <a:r>
              <a:rPr lang="sv-SE" altLang="en-US" sz="2400" dirty="0" smtClean="0"/>
              <a:t>- </a:t>
            </a:r>
            <a:r>
              <a:rPr lang="sv-SE" altLang="en-US" sz="2400" dirty="0" err="1" smtClean="0"/>
              <a:t>biological</a:t>
            </a:r>
            <a:r>
              <a:rPr lang="sv-SE" altLang="en-US" sz="2400" dirty="0" smtClean="0"/>
              <a:t> processes</a:t>
            </a:r>
          </a:p>
          <a:p>
            <a:pPr eaLnBrk="1" hangingPunct="1">
              <a:defRPr/>
            </a:pPr>
            <a:r>
              <a:rPr lang="sv-SE" altLang="en-US" dirty="0" err="1" smtClean="0"/>
              <a:t>Aims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to</a:t>
            </a:r>
            <a:r>
              <a:rPr lang="sv-SE" altLang="en-US" dirty="0" smtClean="0"/>
              <a:t> show </a:t>
            </a:r>
            <a:r>
              <a:rPr lang="sv-SE" altLang="en-US" dirty="0" err="1" smtClean="0"/>
              <a:t>how</a:t>
            </a:r>
            <a:r>
              <a:rPr lang="sv-SE" altLang="en-US" dirty="0" smtClean="0"/>
              <a:t> human </a:t>
            </a:r>
            <a:r>
              <a:rPr lang="sv-SE" altLang="en-US" dirty="0" err="1" smtClean="0"/>
              <a:t>welfare</a:t>
            </a:r>
            <a:r>
              <a:rPr lang="sv-SE" altLang="en-US" dirty="0" smtClean="0"/>
              <a:t> and </a:t>
            </a:r>
            <a:r>
              <a:rPr lang="sv-SE" altLang="en-US" dirty="0" err="1" smtClean="0"/>
              <a:t>society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depends</a:t>
            </a:r>
            <a:r>
              <a:rPr lang="sv-SE" altLang="en-US" dirty="0" smtClean="0"/>
              <a:t> on </a:t>
            </a:r>
            <a:r>
              <a:rPr lang="sv-SE" altLang="en-US" dirty="0" err="1" smtClean="0"/>
              <a:t>nature</a:t>
            </a:r>
            <a:r>
              <a:rPr lang="sv-SE" altLang="en-US" dirty="0" smtClean="0"/>
              <a:t> (</a:t>
            </a:r>
            <a:r>
              <a:rPr lang="sv-SE" altLang="en-US" dirty="0" err="1" smtClean="0"/>
              <a:t>ecosystems</a:t>
            </a:r>
            <a:r>
              <a:rPr lang="sv-SE" altLang="en-US" dirty="0" smtClean="0"/>
              <a:t>) </a:t>
            </a:r>
          </a:p>
          <a:p>
            <a:pPr eaLnBrk="1" hangingPunct="1">
              <a:defRPr/>
            </a:pPr>
            <a:r>
              <a:rPr lang="sv-SE" altLang="en-US" dirty="0" err="1" smtClean="0"/>
              <a:t>Can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sometimes</a:t>
            </a:r>
            <a:r>
              <a:rPr lang="sv-SE" altLang="en-US" dirty="0" smtClean="0"/>
              <a:t> be </a:t>
            </a:r>
            <a:r>
              <a:rPr lang="sv-SE" altLang="en-US" dirty="0" err="1" smtClean="0"/>
              <a:t>valued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economically</a:t>
            </a:r>
            <a:endParaRPr lang="sv-SE" altLang="en-US" dirty="0" smtClean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01700" y="533400"/>
            <a:ext cx="73406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/>
          <a:p>
            <a:pPr eaLnBrk="1" hangingPunct="1">
              <a:defRPr/>
            </a:pPr>
            <a:r>
              <a:rPr lang="sv-SE" altLang="en-US" smtClean="0"/>
              <a:t>Ecosystem services (ES)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125538"/>
            <a:ext cx="77724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Tree biomass production (kg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yr</a:t>
            </a:r>
            <a:r>
              <a:rPr lang="en-US" altLang="en-US" sz="2000" baseline="30000" smtClean="0"/>
              <a:t>-1</a:t>
            </a:r>
            <a:r>
              <a:rPr lang="en-US" alt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Soil carbon storage (g m</a:t>
            </a:r>
            <a:r>
              <a:rPr lang="en-US" altLang="en-US" sz="2000" baseline="30000" smtClean="0"/>
              <a:t>-2</a:t>
            </a:r>
            <a:r>
              <a:rPr lang="en-US" altLang="en-US" sz="2000" smtClean="0"/>
              <a:t> in topsoil)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Bilberry (</a:t>
            </a:r>
            <a:r>
              <a:rPr lang="en-US" altLang="en-US" sz="2000" i="1" smtClean="0"/>
              <a:t>Vaccinium myrtillus</a:t>
            </a:r>
            <a:r>
              <a:rPr lang="en-US" altLang="en-US" sz="2000" smtClean="0"/>
              <a:t>) cover</a:t>
            </a:r>
          </a:p>
        </p:txBody>
      </p:sp>
      <p:pic>
        <p:nvPicPr>
          <p:cNvPr id="41987" name="Picture 7" descr="bilb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5038"/>
            <a:ext cx="1854200" cy="1317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-1778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ecosystem services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58925"/>
            <a:ext cx="2003425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475038" y="950913"/>
            <a:ext cx="5645150" cy="5184775"/>
            <a:chOff x="3474663" y="950501"/>
            <a:chExt cx="5645578" cy="5185608"/>
          </a:xfrm>
        </p:grpSpPr>
        <p:pic>
          <p:nvPicPr>
            <p:cNvPr id="43028" name="Picture 11" descr="VegPerLength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664" y="1238204"/>
              <a:ext cx="2263515" cy="489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9" name="Picture 12" descr="kNNage05_25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169" y="1206343"/>
              <a:ext cx="2258265" cy="4886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0" name="TextBox 13"/>
            <p:cNvSpPr txBox="1">
              <a:spLocks noChangeArrowheads="1"/>
            </p:cNvSpPr>
            <p:nvPr/>
          </p:nvSpPr>
          <p:spPr bwMode="auto">
            <a:xfrm>
              <a:off x="6047426" y="950501"/>
              <a:ext cx="3072815" cy="70788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pPr algn="ctr"/>
              <a:r>
                <a:rPr lang="sv-SE" altLang="en-US" sz="2000"/>
                <a:t>Stand age</a:t>
              </a:r>
              <a:br>
                <a:rPr lang="sv-SE" altLang="en-US" sz="2000"/>
              </a:br>
              <a:r>
                <a:rPr lang="sv-SE" altLang="en-US" sz="2000"/>
                <a:t>(kNN Sweden)</a:t>
              </a:r>
            </a:p>
          </p:txBody>
        </p:sp>
        <p:sp>
          <p:nvSpPr>
            <p:cNvPr id="43031" name="TextBox 32"/>
            <p:cNvSpPr txBox="1">
              <a:spLocks noChangeArrowheads="1"/>
            </p:cNvSpPr>
            <p:nvPr/>
          </p:nvSpPr>
          <p:spPr bwMode="auto">
            <a:xfrm>
              <a:off x="3474663" y="962741"/>
              <a:ext cx="2843979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pPr algn="ctr"/>
              <a:r>
                <a:rPr lang="sv-SE" altLang="en-US" sz="2000"/>
                <a:t>Length of vegetation period</a:t>
              </a:r>
              <a:endParaRPr lang="en-US" altLang="en-US" sz="2000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757363" y="3022600"/>
            <a:ext cx="5316537" cy="698500"/>
            <a:chOff x="1756613" y="3023357"/>
            <a:chExt cx="5317252" cy="69846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756613" y="3380526"/>
              <a:ext cx="563638" cy="201601"/>
            </a:xfrm>
            <a:custGeom>
              <a:avLst/>
              <a:gdLst>
                <a:gd name="connsiteX0" fmla="*/ 0 w 906162"/>
                <a:gd name="connsiteY0" fmla="*/ 325395 h 356287"/>
                <a:gd name="connsiteX1" fmla="*/ 271848 w 906162"/>
                <a:gd name="connsiteY1" fmla="*/ 16476 h 356287"/>
                <a:gd name="connsiteX2" fmla="*/ 617838 w 906162"/>
                <a:gd name="connsiteY2" fmla="*/ 350109 h 356287"/>
                <a:gd name="connsiteX3" fmla="*/ 864973 w 906162"/>
                <a:gd name="connsiteY3" fmla="*/ 53546 h 356287"/>
                <a:gd name="connsiteX4" fmla="*/ 864973 w 906162"/>
                <a:gd name="connsiteY4" fmla="*/ 28833 h 35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162" h="356287">
                  <a:moveTo>
                    <a:pt x="0" y="325395"/>
                  </a:moveTo>
                  <a:cubicBezTo>
                    <a:pt x="84437" y="168876"/>
                    <a:pt x="168875" y="12357"/>
                    <a:pt x="271848" y="16476"/>
                  </a:cubicBezTo>
                  <a:cubicBezTo>
                    <a:pt x="374821" y="20595"/>
                    <a:pt x="518984" y="343931"/>
                    <a:pt x="617838" y="350109"/>
                  </a:cubicBezTo>
                  <a:cubicBezTo>
                    <a:pt x="716692" y="356287"/>
                    <a:pt x="823784" y="107092"/>
                    <a:pt x="864973" y="53546"/>
                  </a:cubicBezTo>
                  <a:cubicBezTo>
                    <a:pt x="906162" y="0"/>
                    <a:pt x="885567" y="14416"/>
                    <a:pt x="864973" y="288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17" name="TextBox 16"/>
            <p:cNvSpPr txBox="1">
              <a:spLocks noChangeArrowheads="1"/>
            </p:cNvSpPr>
            <p:nvPr/>
          </p:nvSpPr>
          <p:spPr bwMode="auto">
            <a:xfrm>
              <a:off x="2310043" y="3102755"/>
              <a:ext cx="573370" cy="61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r>
                <a:rPr lang="sv-SE" altLang="en-US" sz="3200">
                  <a:latin typeface="Symbol" pitchFamily="18" charset="2"/>
                </a:rPr>
                <a:t>b</a:t>
              </a:r>
              <a:r>
                <a:rPr lang="sv-SE" altLang="en-US" sz="3200" baseline="-25000"/>
                <a:t>0</a:t>
              </a:r>
              <a:endParaRPr lang="en-US" altLang="en-US" sz="3200" baseline="-25000"/>
            </a:p>
          </p:txBody>
        </p:sp>
        <p:grpSp>
          <p:nvGrpSpPr>
            <p:cNvPr id="43018" name="Group 24"/>
            <p:cNvGrpSpPr>
              <a:grpSpLocks/>
            </p:cNvGrpSpPr>
            <p:nvPr/>
          </p:nvGrpSpPr>
          <p:grpSpPr bwMode="auto">
            <a:xfrm>
              <a:off x="2901947" y="3172408"/>
              <a:ext cx="518954" cy="549411"/>
              <a:chOff x="3015027" y="3933651"/>
              <a:chExt cx="495276" cy="503227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3267512" y="3933803"/>
                <a:ext cx="0" cy="5030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014461" y="4148991"/>
                <a:ext cx="495495" cy="87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019" name="TextBox 22"/>
            <p:cNvSpPr txBox="1">
              <a:spLocks noChangeArrowheads="1"/>
            </p:cNvSpPr>
            <p:nvPr/>
          </p:nvSpPr>
          <p:spPr bwMode="auto">
            <a:xfrm>
              <a:off x="3474663" y="3041508"/>
              <a:ext cx="754505" cy="63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r>
                <a:rPr lang="sv-SE" altLang="en-US" sz="3200">
                  <a:latin typeface="Symbol" pitchFamily="18" charset="2"/>
                </a:rPr>
                <a:t>b</a:t>
              </a:r>
              <a:r>
                <a:rPr lang="sv-SE" altLang="en-US" sz="3200" baseline="-25000"/>
                <a:t>1</a:t>
              </a:r>
              <a:endParaRPr lang="en-US" altLang="en-US" sz="3200" baseline="-25000"/>
            </a:p>
          </p:txBody>
        </p:sp>
        <p:sp>
          <p:nvSpPr>
            <p:cNvPr id="43020" name="TextBox 23"/>
            <p:cNvSpPr txBox="1">
              <a:spLocks noChangeArrowheads="1"/>
            </p:cNvSpPr>
            <p:nvPr/>
          </p:nvSpPr>
          <p:spPr bwMode="auto">
            <a:xfrm>
              <a:off x="3910756" y="3144777"/>
              <a:ext cx="603604" cy="436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r>
                <a:rPr lang="sv-SE" altLang="en-US" sz="2000"/>
                <a:t>x</a:t>
              </a:r>
              <a:endParaRPr lang="en-US" altLang="en-US" sz="2000"/>
            </a:p>
          </p:txBody>
        </p:sp>
        <p:grpSp>
          <p:nvGrpSpPr>
            <p:cNvPr id="43021" name="Group 25"/>
            <p:cNvGrpSpPr>
              <a:grpSpLocks/>
            </p:cNvGrpSpPr>
            <p:nvPr/>
          </p:nvGrpSpPr>
          <p:grpSpPr bwMode="auto">
            <a:xfrm>
              <a:off x="5523375" y="3144678"/>
              <a:ext cx="518954" cy="551144"/>
              <a:chOff x="2819751" y="3932966"/>
              <a:chExt cx="495276" cy="504814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072128" y="3932345"/>
                <a:ext cx="0" cy="5059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2819078" y="4148987"/>
                <a:ext cx="495494" cy="87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022" name="TextBox 28"/>
            <p:cNvSpPr txBox="1">
              <a:spLocks noChangeArrowheads="1"/>
            </p:cNvSpPr>
            <p:nvPr/>
          </p:nvSpPr>
          <p:spPr bwMode="auto">
            <a:xfrm>
              <a:off x="6058637" y="3023357"/>
              <a:ext cx="754505" cy="63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r>
                <a:rPr lang="sv-SE" altLang="en-US" sz="3200">
                  <a:latin typeface="Symbol" pitchFamily="18" charset="2"/>
                </a:rPr>
                <a:t>b</a:t>
              </a:r>
              <a:r>
                <a:rPr lang="sv-SE" altLang="en-US" sz="3200" baseline="-25000"/>
                <a:t>2</a:t>
              </a:r>
              <a:endParaRPr lang="en-US" altLang="en-US" sz="3200" baseline="-25000"/>
            </a:p>
          </p:txBody>
        </p:sp>
        <p:sp>
          <p:nvSpPr>
            <p:cNvPr id="43023" name="TextBox 29"/>
            <p:cNvSpPr txBox="1">
              <a:spLocks noChangeArrowheads="1"/>
            </p:cNvSpPr>
            <p:nvPr/>
          </p:nvSpPr>
          <p:spPr bwMode="auto">
            <a:xfrm>
              <a:off x="6470261" y="3120124"/>
              <a:ext cx="603604" cy="436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r>
                <a:rPr lang="sv-SE" altLang="en-US" sz="2000"/>
                <a:t>x</a:t>
              </a:r>
              <a:endParaRPr lang="en-US" altLang="en-US" sz="2000"/>
            </a:p>
          </p:txBody>
        </p:sp>
      </p:grpSp>
      <p:sp>
        <p:nvSpPr>
          <p:cNvPr id="43013" name="TextBox 44"/>
          <p:cNvSpPr txBox="1">
            <a:spLocks noChangeArrowheads="1"/>
          </p:cNvSpPr>
          <p:nvPr/>
        </p:nvSpPr>
        <p:spPr bwMode="auto">
          <a:xfrm>
            <a:off x="452438" y="134938"/>
            <a:ext cx="8691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 sz="3200"/>
              <a:t>Statistical modelling of ecosystem services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242175" y="6240463"/>
            <a:ext cx="1641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sv-SE" sz="1600" b="1" dirty="0" err="1">
                <a:latin typeface="+mn-lt"/>
              </a:rPr>
              <a:t>ArtDatabanken</a:t>
            </a:r>
            <a:endParaRPr lang="sv-SE" sz="1600" b="1" dirty="0">
              <a:latin typeface="+mn-lt"/>
            </a:endParaRPr>
          </a:p>
        </p:txBody>
      </p:sp>
      <p:sp>
        <p:nvSpPr>
          <p:cNvPr id="43015" name="TextBox 5"/>
          <p:cNvSpPr txBox="1">
            <a:spLocks noChangeArrowheads="1"/>
          </p:cNvSpPr>
          <p:nvPr/>
        </p:nvSpPr>
        <p:spPr bwMode="auto">
          <a:xfrm>
            <a:off x="219075" y="947738"/>
            <a:ext cx="2862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/>
              <a:t>Ecosystem service</a:t>
            </a:r>
          </a:p>
          <a:p>
            <a:pPr algn="ctr"/>
            <a:r>
              <a:rPr lang="sv-SE" altLang="en-US"/>
              <a:t>(field measurement)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5"/>
          <p:cNvGrpSpPr>
            <a:grpSpLocks/>
          </p:cNvGrpSpPr>
          <p:nvPr/>
        </p:nvGrpSpPr>
        <p:grpSpPr bwMode="auto">
          <a:xfrm>
            <a:off x="5467350" y="1181100"/>
            <a:ext cx="3519488" cy="4852988"/>
            <a:chOff x="5467350" y="1181024"/>
            <a:chExt cx="3518860" cy="4852732"/>
          </a:xfrm>
        </p:grpSpPr>
        <p:sp>
          <p:nvSpPr>
            <p:cNvPr id="48" name="Right Arrow 47"/>
            <p:cNvSpPr/>
            <p:nvPr/>
          </p:nvSpPr>
          <p:spPr>
            <a:xfrm>
              <a:off x="5467350" y="3278001"/>
              <a:ext cx="1231680" cy="488924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44057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869" y="1643637"/>
              <a:ext cx="2038009" cy="4390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8" name="TextBox 50"/>
            <p:cNvSpPr txBox="1">
              <a:spLocks noChangeArrowheads="1"/>
            </p:cNvSpPr>
            <p:nvPr/>
          </p:nvSpPr>
          <p:spPr bwMode="auto">
            <a:xfrm>
              <a:off x="6856006" y="1181024"/>
              <a:ext cx="21302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r>
                <a:rPr lang="sv-SE" altLang="en-US" sz="2000"/>
                <a:t>Wood production</a:t>
              </a:r>
            </a:p>
          </p:txBody>
        </p:sp>
      </p:grpSp>
      <p:grpSp>
        <p:nvGrpSpPr>
          <p:cNvPr id="44035" name="Group 48"/>
          <p:cNvGrpSpPr>
            <a:grpSpLocks/>
          </p:cNvGrpSpPr>
          <p:nvPr/>
        </p:nvGrpSpPr>
        <p:grpSpPr bwMode="auto">
          <a:xfrm>
            <a:off x="-15875" y="1093788"/>
            <a:ext cx="7585075" cy="5184775"/>
            <a:chOff x="-15483" y="1093376"/>
            <a:chExt cx="7585309" cy="5185608"/>
          </a:xfrm>
        </p:grpSpPr>
        <p:grpSp>
          <p:nvGrpSpPr>
            <p:cNvPr id="44038" name="Group 24"/>
            <p:cNvGrpSpPr>
              <a:grpSpLocks/>
            </p:cNvGrpSpPr>
            <p:nvPr/>
          </p:nvGrpSpPr>
          <p:grpSpPr bwMode="auto">
            <a:xfrm>
              <a:off x="930062" y="1093376"/>
              <a:ext cx="5645578" cy="5185608"/>
              <a:chOff x="3474663" y="950501"/>
              <a:chExt cx="5645578" cy="5185608"/>
            </a:xfrm>
          </p:grpSpPr>
          <p:pic>
            <p:nvPicPr>
              <p:cNvPr id="44052" name="Picture 11" descr="VegPerLength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0664" y="1238204"/>
                <a:ext cx="2263515" cy="4897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3" name="Picture 12" descr="kNNage05_25m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7426" y="1218528"/>
                <a:ext cx="2258265" cy="4886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54" name="TextBox 13"/>
              <p:cNvSpPr txBox="1">
                <a:spLocks noChangeArrowheads="1"/>
              </p:cNvSpPr>
              <p:nvPr/>
            </p:nvSpPr>
            <p:spPr bwMode="auto">
              <a:xfrm>
                <a:off x="6047426" y="950501"/>
                <a:ext cx="3072815" cy="70788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9pPr>
              </a:lstStyle>
              <a:p>
                <a:pPr algn="ctr"/>
                <a:r>
                  <a:rPr lang="sv-SE" altLang="en-US" sz="2000"/>
                  <a:t>Stand age</a:t>
                </a:r>
                <a:br>
                  <a:rPr lang="sv-SE" altLang="en-US" sz="2000"/>
                </a:br>
                <a:r>
                  <a:rPr lang="sv-SE" altLang="en-US" sz="2000"/>
                  <a:t>(kNN Sweden)</a:t>
                </a:r>
              </a:p>
            </p:txBody>
          </p:sp>
          <p:sp>
            <p:nvSpPr>
              <p:cNvPr id="44055" name="TextBox 32"/>
              <p:cNvSpPr txBox="1">
                <a:spLocks noChangeArrowheads="1"/>
              </p:cNvSpPr>
              <p:nvPr/>
            </p:nvSpPr>
            <p:spPr bwMode="auto">
              <a:xfrm>
                <a:off x="3474663" y="962741"/>
                <a:ext cx="2843979" cy="707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9pPr>
              </a:lstStyle>
              <a:p>
                <a:pPr algn="ctr"/>
                <a:r>
                  <a:rPr lang="sv-SE" altLang="en-US" sz="2000"/>
                  <a:t>Length of vegetation period</a:t>
                </a:r>
                <a:endParaRPr lang="en-US" altLang="en-US" sz="2000"/>
              </a:p>
            </p:txBody>
          </p:sp>
        </p:grpSp>
        <p:grpSp>
          <p:nvGrpSpPr>
            <p:cNvPr id="44039" name="Group 23"/>
            <p:cNvGrpSpPr>
              <a:grpSpLocks/>
            </p:cNvGrpSpPr>
            <p:nvPr/>
          </p:nvGrpSpPr>
          <p:grpSpPr bwMode="auto">
            <a:xfrm>
              <a:off x="-15483" y="3166232"/>
              <a:ext cx="4287572" cy="698462"/>
              <a:chOff x="2167168" y="3023357"/>
              <a:chExt cx="4287572" cy="698462"/>
            </a:xfrm>
          </p:grpSpPr>
          <p:sp>
            <p:nvSpPr>
              <p:cNvPr id="44041" name="TextBox 16"/>
              <p:cNvSpPr txBox="1">
                <a:spLocks noChangeArrowheads="1"/>
              </p:cNvSpPr>
              <p:nvPr/>
            </p:nvSpPr>
            <p:spPr bwMode="auto">
              <a:xfrm>
                <a:off x="2167168" y="3102755"/>
                <a:ext cx="573370" cy="612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9pPr>
              </a:lstStyle>
              <a:p>
                <a:r>
                  <a:rPr lang="sv-SE" altLang="en-US" sz="3200">
                    <a:latin typeface="Symbol" pitchFamily="18" charset="2"/>
                  </a:rPr>
                  <a:t>b</a:t>
                </a:r>
                <a:r>
                  <a:rPr lang="sv-SE" altLang="en-US" sz="3200" baseline="-25000"/>
                  <a:t>0</a:t>
                </a:r>
                <a:endParaRPr lang="en-US" altLang="en-US" sz="3200" baseline="-25000"/>
              </a:p>
            </p:txBody>
          </p:sp>
          <p:grpSp>
            <p:nvGrpSpPr>
              <p:cNvPr id="44042" name="Group 24"/>
              <p:cNvGrpSpPr>
                <a:grpSpLocks/>
              </p:cNvGrpSpPr>
              <p:nvPr/>
            </p:nvGrpSpPr>
            <p:grpSpPr bwMode="auto">
              <a:xfrm>
                <a:off x="2654297" y="3172408"/>
                <a:ext cx="518954" cy="549411"/>
                <a:chOff x="2778687" y="3933651"/>
                <a:chExt cx="495276" cy="503227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031948" y="3934521"/>
                  <a:ext cx="0" cy="50172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2778925" y="4149756"/>
                  <a:ext cx="495442" cy="727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043" name="TextBox 22"/>
              <p:cNvSpPr txBox="1">
                <a:spLocks noChangeArrowheads="1"/>
              </p:cNvSpPr>
              <p:nvPr/>
            </p:nvSpPr>
            <p:spPr bwMode="auto">
              <a:xfrm>
                <a:off x="3160338" y="3041508"/>
                <a:ext cx="754505" cy="638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9pPr>
              </a:lstStyle>
              <a:p>
                <a:r>
                  <a:rPr lang="sv-SE" altLang="en-US" sz="3200">
                    <a:latin typeface="Symbol" pitchFamily="18" charset="2"/>
                  </a:rPr>
                  <a:t>b</a:t>
                </a:r>
                <a:r>
                  <a:rPr lang="sv-SE" altLang="en-US" sz="3200" baseline="-25000"/>
                  <a:t>1</a:t>
                </a:r>
                <a:endParaRPr lang="en-US" altLang="en-US" sz="3200" baseline="-25000"/>
              </a:p>
            </p:txBody>
          </p:sp>
          <p:sp>
            <p:nvSpPr>
              <p:cNvPr id="44044" name="TextBox 23"/>
              <p:cNvSpPr txBox="1">
                <a:spLocks noChangeArrowheads="1"/>
              </p:cNvSpPr>
              <p:nvPr/>
            </p:nvSpPr>
            <p:spPr bwMode="auto">
              <a:xfrm>
                <a:off x="3548806" y="3144777"/>
                <a:ext cx="603604" cy="436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9pPr>
              </a:lstStyle>
              <a:p>
                <a:r>
                  <a:rPr lang="sv-SE" altLang="en-US" sz="2000"/>
                  <a:t>x</a:t>
                </a:r>
                <a:endParaRPr lang="en-US" altLang="en-US" sz="2000"/>
              </a:p>
            </p:txBody>
          </p:sp>
          <p:grpSp>
            <p:nvGrpSpPr>
              <p:cNvPr id="44045" name="Group 25"/>
              <p:cNvGrpSpPr>
                <a:grpSpLocks/>
              </p:cNvGrpSpPr>
              <p:nvPr/>
            </p:nvGrpSpPr>
            <p:grpSpPr bwMode="auto">
              <a:xfrm>
                <a:off x="4961400" y="3144678"/>
                <a:ext cx="518954" cy="551144"/>
                <a:chOff x="2283441" y="3932966"/>
                <a:chExt cx="495276" cy="504814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536326" y="3933058"/>
                  <a:ext cx="0" cy="50463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2283302" y="4148292"/>
                  <a:ext cx="495443" cy="101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046" name="TextBox 28"/>
              <p:cNvSpPr txBox="1">
                <a:spLocks noChangeArrowheads="1"/>
              </p:cNvSpPr>
              <p:nvPr/>
            </p:nvSpPr>
            <p:spPr bwMode="auto">
              <a:xfrm>
                <a:off x="5458562" y="3023357"/>
                <a:ext cx="754505" cy="638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9pPr>
              </a:lstStyle>
              <a:p>
                <a:r>
                  <a:rPr lang="sv-SE" altLang="en-US" sz="3200">
                    <a:latin typeface="Symbol" pitchFamily="18" charset="2"/>
                  </a:rPr>
                  <a:t>b</a:t>
                </a:r>
                <a:r>
                  <a:rPr lang="sv-SE" altLang="en-US" sz="3200" baseline="-25000"/>
                  <a:t>2</a:t>
                </a:r>
                <a:endParaRPr lang="en-US" altLang="en-US" sz="3200" baseline="-25000"/>
              </a:p>
            </p:txBody>
          </p:sp>
          <p:sp>
            <p:nvSpPr>
              <p:cNvPr id="44047" name="TextBox 29"/>
              <p:cNvSpPr txBox="1">
                <a:spLocks noChangeArrowheads="1"/>
              </p:cNvSpPr>
              <p:nvPr/>
            </p:nvSpPr>
            <p:spPr bwMode="auto">
              <a:xfrm>
                <a:off x="5851136" y="3120124"/>
                <a:ext cx="603604" cy="436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80" charset="0"/>
                    <a:ea typeface="ＭＳ Ｐゴシック" pitchFamily="80" charset="-128"/>
                  </a:defRPr>
                </a:lvl9pPr>
              </a:lstStyle>
              <a:p>
                <a:r>
                  <a:rPr lang="sv-SE" altLang="en-US" sz="2000"/>
                  <a:t>x</a:t>
                </a:r>
                <a:endParaRPr lang="en-US" altLang="en-US" sz="2000"/>
              </a:p>
            </p:txBody>
          </p:sp>
        </p:grpSp>
        <p:sp>
          <p:nvSpPr>
            <p:cNvPr id="44040" name="TextBox 43"/>
            <p:cNvSpPr txBox="1">
              <a:spLocks noChangeArrowheads="1"/>
            </p:cNvSpPr>
            <p:nvPr/>
          </p:nvSpPr>
          <p:spPr bwMode="auto">
            <a:xfrm>
              <a:off x="4706310" y="5521493"/>
              <a:ext cx="286351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r>
                <a:rPr lang="sv-SE" altLang="en-US" sz="2000"/>
                <a:t>+ other explanatory variables</a:t>
              </a: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242175" y="6383338"/>
            <a:ext cx="1641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sv-SE" sz="1600" b="1" dirty="0" err="1">
                <a:latin typeface="+mn-lt"/>
              </a:rPr>
              <a:t>ArtDatabanken</a:t>
            </a:r>
            <a:endParaRPr lang="sv-SE" sz="1600" b="1" dirty="0">
              <a:latin typeface="+mn-lt"/>
            </a:endParaRPr>
          </a:p>
        </p:txBody>
      </p:sp>
      <p:sp>
        <p:nvSpPr>
          <p:cNvPr id="44037" name="TextBox 23"/>
          <p:cNvSpPr txBox="1">
            <a:spLocks noChangeArrowheads="1"/>
          </p:cNvSpPr>
          <p:nvPr/>
        </p:nvSpPr>
        <p:spPr bwMode="auto">
          <a:xfrm>
            <a:off x="454025" y="152400"/>
            <a:ext cx="8921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 sz="3200"/>
              <a:t>Prediction of wood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1117600"/>
            <a:ext cx="2516188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117600"/>
            <a:ext cx="25654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17600"/>
            <a:ext cx="2574925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850900" y="784225"/>
            <a:ext cx="3989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/>
              <a:t>Wood production</a:t>
            </a:r>
          </a:p>
        </p:txBody>
      </p:sp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4051300" y="765175"/>
            <a:ext cx="216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/>
              <a:t>Bilberry cover</a:t>
            </a:r>
          </a:p>
        </p:txBody>
      </p:sp>
      <p:sp>
        <p:nvSpPr>
          <p:cNvPr id="45063" name="TextBox 8"/>
          <p:cNvSpPr txBox="1">
            <a:spLocks noChangeArrowheads="1"/>
          </p:cNvSpPr>
          <p:nvPr/>
        </p:nvSpPr>
        <p:spPr bwMode="auto">
          <a:xfrm>
            <a:off x="6707188" y="768350"/>
            <a:ext cx="291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/>
              <a:t>Soil carbon storage</a:t>
            </a:r>
          </a:p>
        </p:txBody>
      </p:sp>
      <p:sp>
        <p:nvSpPr>
          <p:cNvPr id="45064" name="TextBox 9"/>
          <p:cNvSpPr txBox="1">
            <a:spLocks noChangeArrowheads="1"/>
          </p:cNvSpPr>
          <p:nvPr/>
        </p:nvSpPr>
        <p:spPr bwMode="auto">
          <a:xfrm>
            <a:off x="171450" y="2489200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1600"/>
              <a:t>kg/m</a:t>
            </a:r>
            <a:r>
              <a:rPr lang="sv-SE" altLang="en-US" sz="1600" baseline="30000"/>
              <a:t>2</a:t>
            </a:r>
            <a:r>
              <a:rPr lang="sv-SE" altLang="en-US" sz="1600"/>
              <a:t>/yr</a:t>
            </a:r>
          </a:p>
        </p:txBody>
      </p:sp>
      <p:sp>
        <p:nvSpPr>
          <p:cNvPr id="45065" name="TextBox 10"/>
          <p:cNvSpPr txBox="1">
            <a:spLocks noChangeArrowheads="1"/>
          </p:cNvSpPr>
          <p:nvPr/>
        </p:nvSpPr>
        <p:spPr bwMode="auto">
          <a:xfrm>
            <a:off x="6402388" y="1863725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1600"/>
              <a:t>kg/m</a:t>
            </a:r>
            <a:r>
              <a:rPr lang="sv-SE" altLang="en-US" sz="1600" baseline="30000"/>
              <a:t>2</a:t>
            </a:r>
            <a:endParaRPr lang="sv-SE" altLang="en-US" sz="1600"/>
          </a:p>
        </p:txBody>
      </p:sp>
      <p:sp>
        <p:nvSpPr>
          <p:cNvPr id="45066" name="TextBox 11"/>
          <p:cNvSpPr txBox="1">
            <a:spLocks noChangeArrowheads="1"/>
          </p:cNvSpPr>
          <p:nvPr/>
        </p:nvSpPr>
        <p:spPr bwMode="auto">
          <a:xfrm>
            <a:off x="1760538" y="3760788"/>
            <a:ext cx="1165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/>
              <a:t>R</a:t>
            </a:r>
            <a:r>
              <a:rPr lang="sv-SE" altLang="en-US" baseline="30000"/>
              <a:t>2</a:t>
            </a:r>
            <a:r>
              <a:rPr lang="sv-SE" altLang="en-US"/>
              <a:t>=0.36</a:t>
            </a:r>
          </a:p>
        </p:txBody>
      </p:sp>
      <p:sp>
        <p:nvSpPr>
          <p:cNvPr id="45067" name="TextBox 12"/>
          <p:cNvSpPr txBox="1">
            <a:spLocks noChangeArrowheads="1"/>
          </p:cNvSpPr>
          <p:nvPr/>
        </p:nvSpPr>
        <p:spPr bwMode="auto">
          <a:xfrm>
            <a:off x="4552950" y="3778250"/>
            <a:ext cx="1165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/>
              <a:t>R</a:t>
            </a:r>
            <a:r>
              <a:rPr lang="sv-SE" altLang="en-US" baseline="30000"/>
              <a:t>2</a:t>
            </a:r>
            <a:r>
              <a:rPr lang="sv-SE" altLang="en-US"/>
              <a:t>=0.38</a:t>
            </a:r>
          </a:p>
        </p:txBody>
      </p:sp>
      <p:sp>
        <p:nvSpPr>
          <p:cNvPr id="45068" name="TextBox 13"/>
          <p:cNvSpPr txBox="1">
            <a:spLocks noChangeArrowheads="1"/>
          </p:cNvSpPr>
          <p:nvPr/>
        </p:nvSpPr>
        <p:spPr bwMode="auto">
          <a:xfrm>
            <a:off x="7469188" y="3759200"/>
            <a:ext cx="1165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/>
              <a:t>R</a:t>
            </a:r>
            <a:r>
              <a:rPr lang="sv-SE" altLang="en-US" baseline="30000"/>
              <a:t>2</a:t>
            </a:r>
            <a:r>
              <a:rPr lang="sv-SE" altLang="en-US"/>
              <a:t>=0.18</a:t>
            </a:r>
          </a:p>
        </p:txBody>
      </p:sp>
      <p:sp>
        <p:nvSpPr>
          <p:cNvPr id="45069" name="TextBox 14"/>
          <p:cNvSpPr txBox="1">
            <a:spLocks noChangeArrowheads="1"/>
          </p:cNvSpPr>
          <p:nvPr/>
        </p:nvSpPr>
        <p:spPr bwMode="auto">
          <a:xfrm>
            <a:off x="1177925" y="0"/>
            <a:ext cx="7405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 sz="3600"/>
              <a:t>Mapped ecosystem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1117600"/>
            <a:ext cx="2516188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17600"/>
            <a:ext cx="2574925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850900" y="784225"/>
            <a:ext cx="3989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/>
              <a:t>Wood production</a:t>
            </a:r>
          </a:p>
        </p:txBody>
      </p:sp>
      <p:sp>
        <p:nvSpPr>
          <p:cNvPr id="46085" name="TextBox 7"/>
          <p:cNvSpPr txBox="1">
            <a:spLocks noChangeArrowheads="1"/>
          </p:cNvSpPr>
          <p:nvPr/>
        </p:nvSpPr>
        <p:spPr bwMode="auto">
          <a:xfrm>
            <a:off x="4051300" y="765175"/>
            <a:ext cx="216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/>
              <a:t>Bilberry cover</a:t>
            </a:r>
          </a:p>
        </p:txBody>
      </p:sp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171450" y="2489200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1600"/>
              <a:t>kg/m</a:t>
            </a:r>
            <a:r>
              <a:rPr lang="sv-SE" altLang="en-US" sz="1600" baseline="30000"/>
              <a:t>2</a:t>
            </a:r>
            <a:r>
              <a:rPr lang="sv-SE" altLang="en-US" sz="1600"/>
              <a:t>/yr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89624" y="2882900"/>
            <a:ext cx="3254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1800" dirty="0"/>
              <a:t>At the landscape </a:t>
            </a:r>
            <a:r>
              <a:rPr lang="sv-SE" altLang="en-US" sz="1800" dirty="0" err="1"/>
              <a:t>scale</a:t>
            </a:r>
            <a:r>
              <a:rPr lang="sv-SE" altLang="en-US" sz="1800" dirty="0"/>
              <a:t>:</a:t>
            </a:r>
          </a:p>
          <a:p>
            <a:r>
              <a:rPr lang="sv-SE" altLang="en-US" sz="1800" dirty="0"/>
              <a:t>- </a:t>
            </a:r>
            <a:r>
              <a:rPr lang="sv-SE" altLang="en-US" sz="1800" dirty="0" err="1"/>
              <a:t>Conflicts</a:t>
            </a:r>
            <a:r>
              <a:rPr lang="sv-SE" altLang="en-US" sz="1800" dirty="0"/>
              <a:t>?</a:t>
            </a:r>
            <a:br>
              <a:rPr lang="sv-SE" altLang="en-US" sz="1800" dirty="0"/>
            </a:br>
            <a:r>
              <a:rPr lang="sv-SE" altLang="en-US" sz="1800" dirty="0"/>
              <a:t>- </a:t>
            </a:r>
            <a:r>
              <a:rPr lang="sv-SE" altLang="en-US" sz="1800" dirty="0" err="1"/>
              <a:t>Synergies</a:t>
            </a:r>
            <a:r>
              <a:rPr lang="sv-SE" altLang="en-US" sz="1800" dirty="0"/>
              <a:t>?</a:t>
            </a:r>
            <a:br>
              <a:rPr lang="sv-SE" altLang="en-US" sz="1800" dirty="0"/>
            </a:br>
            <a:r>
              <a:rPr lang="sv-SE" altLang="en-US" sz="1800" dirty="0"/>
              <a:t>- Focus on </a:t>
            </a:r>
            <a:r>
              <a:rPr lang="sv-SE" altLang="en-US" sz="1800" dirty="0" err="1"/>
              <a:t>one</a:t>
            </a:r>
            <a:r>
              <a:rPr lang="sv-SE" altLang="en-US" sz="1800" dirty="0"/>
              <a:t> service?</a:t>
            </a:r>
            <a:br>
              <a:rPr lang="sv-SE" altLang="en-US" sz="1800" dirty="0"/>
            </a:br>
            <a:r>
              <a:rPr lang="sv-SE" altLang="en-US" sz="1800" dirty="0"/>
              <a:t>- </a:t>
            </a:r>
            <a:r>
              <a:rPr lang="sv-SE" altLang="en-US" sz="1800" dirty="0" err="1"/>
              <a:t>Unsuitable</a:t>
            </a:r>
            <a:r>
              <a:rPr lang="sv-SE" altLang="en-US" sz="1800" dirty="0"/>
              <a:t> for all </a:t>
            </a:r>
            <a:r>
              <a:rPr lang="sv-SE" altLang="en-US" sz="1800" dirty="0" smtClean="0"/>
              <a:t>services</a:t>
            </a:r>
            <a:r>
              <a:rPr lang="sv-SE" altLang="en-US" sz="1800" dirty="0"/>
              <a:t>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05513" y="887413"/>
            <a:ext cx="31384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 dirty="0"/>
              <a:t>National </a:t>
            </a:r>
            <a:r>
              <a:rPr lang="sv-SE" altLang="en-US" sz="2000" dirty="0" err="1"/>
              <a:t>scale</a:t>
            </a:r>
            <a:r>
              <a:rPr lang="sv-SE" altLang="en-US" sz="2000" dirty="0"/>
              <a:t>: </a:t>
            </a:r>
            <a:br>
              <a:rPr lang="sv-SE" altLang="en-US" sz="2000" dirty="0"/>
            </a:br>
            <a:r>
              <a:rPr lang="sv-SE" altLang="en-US" sz="2000" dirty="0" err="1"/>
              <a:t>highest</a:t>
            </a:r>
            <a:r>
              <a:rPr lang="sv-SE" altLang="en-US" sz="2000" dirty="0"/>
              <a:t> </a:t>
            </a:r>
            <a:r>
              <a:rPr lang="sv-SE" altLang="en-US" sz="2000" dirty="0" err="1"/>
              <a:t>yield</a:t>
            </a:r>
            <a:r>
              <a:rPr lang="sv-SE" altLang="en-US" sz="2000" dirty="0"/>
              <a:t> </a:t>
            </a:r>
            <a:r>
              <a:rPr lang="sv-SE" altLang="en-US" sz="2000" dirty="0" err="1"/>
              <a:t>either</a:t>
            </a:r>
            <a:r>
              <a:rPr lang="sv-SE" altLang="en-US" sz="2000" dirty="0"/>
              <a:t> in the </a:t>
            </a:r>
            <a:r>
              <a:rPr lang="sv-SE" altLang="en-US" sz="2000" dirty="0" err="1"/>
              <a:t>south</a:t>
            </a:r>
            <a:r>
              <a:rPr lang="sv-SE" altLang="en-US" sz="2000" dirty="0"/>
              <a:t> (</a:t>
            </a:r>
            <a:r>
              <a:rPr lang="sv-SE" altLang="en-US" sz="2000" dirty="0" err="1"/>
              <a:t>wood</a:t>
            </a:r>
            <a:r>
              <a:rPr lang="sv-SE" altLang="en-US" sz="2000" dirty="0"/>
              <a:t> </a:t>
            </a:r>
            <a:r>
              <a:rPr lang="sv-SE" altLang="en-US" sz="2000" dirty="0" err="1"/>
              <a:t>production</a:t>
            </a:r>
            <a:r>
              <a:rPr lang="sv-SE" altLang="en-US" sz="2000" dirty="0"/>
              <a:t>) or in the </a:t>
            </a:r>
            <a:r>
              <a:rPr lang="sv-SE" altLang="en-US" sz="2000" dirty="0" err="1"/>
              <a:t>north</a:t>
            </a:r>
            <a:r>
              <a:rPr lang="sv-SE" altLang="en-US" sz="2000" dirty="0"/>
              <a:t> (</a:t>
            </a:r>
            <a:r>
              <a:rPr lang="sv-SE" altLang="en-US" sz="2000" dirty="0" err="1"/>
              <a:t>bilberry</a:t>
            </a:r>
            <a:r>
              <a:rPr lang="sv-SE" altLang="en-US" sz="2000" dirty="0"/>
              <a:t>)</a:t>
            </a:r>
            <a:endParaRPr lang="en-US" altLang="en-US" sz="2000" dirty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184275" y="4227513"/>
            <a:ext cx="2941638" cy="142875"/>
            <a:chOff x="1184788" y="4227349"/>
            <a:chExt cx="2940646" cy="142632"/>
          </a:xfrm>
        </p:grpSpPr>
        <p:sp>
          <p:nvSpPr>
            <p:cNvPr id="4" name="Rectangle 3"/>
            <p:cNvSpPr/>
            <p:nvPr/>
          </p:nvSpPr>
          <p:spPr>
            <a:xfrm>
              <a:off x="4007999" y="4263799"/>
              <a:ext cx="117435" cy="10618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84788" y="4227349"/>
              <a:ext cx="117435" cy="10618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2890921" y="36513"/>
            <a:ext cx="5500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3200" dirty="0" err="1"/>
              <a:t>Trade-offs</a:t>
            </a:r>
            <a:r>
              <a:rPr lang="sv-SE" altLang="en-US" sz="3200" dirty="0"/>
              <a:t>, </a:t>
            </a:r>
            <a:r>
              <a:rPr lang="sv-SE" altLang="en-US" sz="3200" dirty="0" err="1"/>
              <a:t>synergies</a:t>
            </a: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757363"/>
            <a:ext cx="436721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8"/>
          <p:cNvSpPr txBox="1">
            <a:spLocks noChangeArrowheads="1"/>
          </p:cNvSpPr>
          <p:nvPr/>
        </p:nvSpPr>
        <p:spPr bwMode="auto">
          <a:xfrm>
            <a:off x="1389063" y="1384300"/>
            <a:ext cx="2001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/>
              <a:t>Bilberry cover</a:t>
            </a:r>
          </a:p>
        </p:txBody>
      </p:sp>
      <p:sp>
        <p:nvSpPr>
          <p:cNvPr id="47108" name="TextBox 9"/>
          <p:cNvSpPr txBox="1">
            <a:spLocks noChangeArrowheads="1"/>
          </p:cNvSpPr>
          <p:nvPr/>
        </p:nvSpPr>
        <p:spPr bwMode="auto">
          <a:xfrm>
            <a:off x="1327150" y="2595563"/>
            <a:ext cx="5556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800"/>
              <a:t>0,26 - 1</a:t>
            </a:r>
          </a:p>
        </p:txBody>
      </p:sp>
      <p:pic>
        <p:nvPicPr>
          <p:cNvPr id="4710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1774825"/>
            <a:ext cx="45878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6456363" y="5024438"/>
            <a:ext cx="1000125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11" name="TextBox 15"/>
          <p:cNvSpPr txBox="1">
            <a:spLocks noChangeArrowheads="1"/>
          </p:cNvSpPr>
          <p:nvPr/>
        </p:nvSpPr>
        <p:spPr bwMode="auto">
          <a:xfrm>
            <a:off x="6554788" y="5080000"/>
            <a:ext cx="130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/>
              <a:t>10 km</a:t>
            </a:r>
          </a:p>
        </p:txBody>
      </p:sp>
      <p:sp>
        <p:nvSpPr>
          <p:cNvPr id="47112" name="TextBox 16"/>
          <p:cNvSpPr txBox="1">
            <a:spLocks noChangeArrowheads="1"/>
          </p:cNvSpPr>
          <p:nvPr/>
        </p:nvSpPr>
        <p:spPr bwMode="auto">
          <a:xfrm>
            <a:off x="5954713" y="1397000"/>
            <a:ext cx="2865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/>
              <a:t>Wood production</a:t>
            </a:r>
          </a:p>
        </p:txBody>
      </p:sp>
      <p:sp>
        <p:nvSpPr>
          <p:cNvPr id="47113" name="TextBox 17"/>
          <p:cNvSpPr txBox="1">
            <a:spLocks noChangeArrowheads="1"/>
          </p:cNvSpPr>
          <p:nvPr/>
        </p:nvSpPr>
        <p:spPr bwMode="auto">
          <a:xfrm>
            <a:off x="1287463" y="1989138"/>
            <a:ext cx="1273175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1400" dirty="0"/>
              <a:t>0 – 25%</a:t>
            </a:r>
          </a:p>
          <a:p>
            <a:r>
              <a:rPr lang="sv-SE" altLang="en-US" sz="1400" dirty="0"/>
              <a:t>25% – 50%</a:t>
            </a:r>
          </a:p>
          <a:p>
            <a:r>
              <a:rPr lang="sv-SE" altLang="en-US" sz="1400" dirty="0"/>
              <a:t>50% – 75%</a:t>
            </a:r>
          </a:p>
          <a:p>
            <a:r>
              <a:rPr lang="sv-SE" altLang="en-US" sz="1400" dirty="0"/>
              <a:t>75% – 100%</a:t>
            </a:r>
          </a:p>
        </p:txBody>
      </p:sp>
      <p:sp>
        <p:nvSpPr>
          <p:cNvPr id="47114" name="TextBox 18"/>
          <p:cNvSpPr txBox="1">
            <a:spLocks noChangeArrowheads="1"/>
          </p:cNvSpPr>
          <p:nvPr/>
        </p:nvSpPr>
        <p:spPr bwMode="auto">
          <a:xfrm>
            <a:off x="5853113" y="2068513"/>
            <a:ext cx="1619250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1600" dirty="0"/>
              <a:t>0 – 25%</a:t>
            </a:r>
          </a:p>
          <a:p>
            <a:r>
              <a:rPr lang="sv-SE" altLang="en-US" sz="1600" dirty="0"/>
              <a:t>25% – 50%</a:t>
            </a:r>
          </a:p>
          <a:p>
            <a:r>
              <a:rPr lang="sv-SE" altLang="en-US" sz="1600" dirty="0"/>
              <a:t>50% – 75%</a:t>
            </a:r>
          </a:p>
          <a:p>
            <a:r>
              <a:rPr lang="sv-SE" altLang="en-US" sz="1600" dirty="0"/>
              <a:t>75% – 100%</a:t>
            </a:r>
          </a:p>
        </p:txBody>
      </p:sp>
      <p:sp>
        <p:nvSpPr>
          <p:cNvPr id="47115" name="TextBox 19"/>
          <p:cNvSpPr txBox="1">
            <a:spLocks noChangeArrowheads="1"/>
          </p:cNvSpPr>
          <p:nvPr/>
        </p:nvSpPr>
        <p:spPr bwMode="auto">
          <a:xfrm>
            <a:off x="293688" y="938213"/>
            <a:ext cx="4289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dirty="0" err="1" smtClean="0"/>
              <a:t>Quartiles</a:t>
            </a:r>
            <a:r>
              <a:rPr lang="sv-SE" altLang="en-US" dirty="0" smtClean="0"/>
              <a:t> </a:t>
            </a:r>
            <a:r>
              <a:rPr lang="sv-SE" altLang="en-US" dirty="0" err="1"/>
              <a:t>of</a:t>
            </a:r>
            <a:r>
              <a:rPr lang="sv-SE" altLang="en-US" dirty="0"/>
              <a:t> </a:t>
            </a:r>
            <a:r>
              <a:rPr lang="sv-SE" altLang="en-US" dirty="0" err="1"/>
              <a:t>normalized</a:t>
            </a:r>
            <a:r>
              <a:rPr lang="sv-SE" altLang="en-US" dirty="0"/>
              <a:t> </a:t>
            </a:r>
            <a:r>
              <a:rPr lang="sv-SE" altLang="en-US" dirty="0" err="1"/>
              <a:t>values</a:t>
            </a:r>
            <a:endParaRPr lang="sv-SE" alt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65425" y="5449888"/>
            <a:ext cx="6054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 dirty="0" err="1"/>
              <a:t>Hotspot</a:t>
            </a:r>
            <a:r>
              <a:rPr lang="sv-SE" altLang="en-US" sz="2000" dirty="0"/>
              <a:t>: &gt;75% </a:t>
            </a:r>
            <a:r>
              <a:rPr lang="sv-SE" altLang="en-US" sz="2000" dirty="0" err="1"/>
              <a:t>of</a:t>
            </a:r>
            <a:r>
              <a:rPr lang="sv-SE" altLang="en-US" sz="2000" dirty="0"/>
              <a:t> </a:t>
            </a:r>
            <a:r>
              <a:rPr lang="sv-SE" altLang="en-US" sz="2000" dirty="0" err="1"/>
              <a:t>both</a:t>
            </a:r>
            <a:endParaRPr lang="sv-SE" altLang="en-US" sz="2000" dirty="0"/>
          </a:p>
          <a:p>
            <a:r>
              <a:rPr lang="sv-SE" altLang="en-US" sz="2000" dirty="0" err="1"/>
              <a:t>Coldspot</a:t>
            </a:r>
            <a:r>
              <a:rPr lang="sv-SE" altLang="en-US" sz="2000" dirty="0"/>
              <a:t>: &lt;25% </a:t>
            </a:r>
            <a:r>
              <a:rPr lang="sv-SE" altLang="en-US" sz="2000" dirty="0" err="1"/>
              <a:t>of</a:t>
            </a:r>
            <a:r>
              <a:rPr lang="sv-SE" altLang="en-US" sz="2000" dirty="0"/>
              <a:t> </a:t>
            </a:r>
            <a:r>
              <a:rPr lang="sv-SE" altLang="en-US" sz="2000" dirty="0" err="1"/>
              <a:t>both</a:t>
            </a:r>
            <a:endParaRPr lang="sv-SE" altLang="en-US" sz="2000" dirty="0"/>
          </a:p>
          <a:p>
            <a:r>
              <a:rPr lang="sv-SE" altLang="en-US" sz="2000" dirty="0"/>
              <a:t>Suitable for </a:t>
            </a:r>
            <a:r>
              <a:rPr lang="sv-SE" altLang="en-US" sz="2000" dirty="0" err="1"/>
              <a:t>either</a:t>
            </a:r>
            <a:r>
              <a:rPr lang="sv-SE" altLang="en-US" sz="2000" dirty="0"/>
              <a:t> </a:t>
            </a:r>
            <a:r>
              <a:rPr lang="sv-SE" altLang="en-US" sz="2000" dirty="0" err="1"/>
              <a:t>one</a:t>
            </a:r>
            <a:r>
              <a:rPr lang="sv-SE" altLang="en-US" sz="2000" dirty="0"/>
              <a:t> or the </a:t>
            </a:r>
            <a:r>
              <a:rPr lang="sv-SE" altLang="en-US" sz="2000" dirty="0" err="1"/>
              <a:t>other</a:t>
            </a:r>
            <a:r>
              <a:rPr lang="sv-SE" altLang="en-US" sz="2000" dirty="0"/>
              <a:t> (&gt;75% &amp; &lt;25%)</a:t>
            </a:r>
            <a:endParaRPr lang="en-US" altLang="en-US" sz="2000" dirty="0"/>
          </a:p>
        </p:txBody>
      </p:sp>
      <p:sp>
        <p:nvSpPr>
          <p:cNvPr id="47117" name="TextBox 14"/>
          <p:cNvSpPr txBox="1">
            <a:spLocks noChangeArrowheads="1"/>
          </p:cNvSpPr>
          <p:nvPr/>
        </p:nvSpPr>
        <p:spPr bwMode="auto">
          <a:xfrm>
            <a:off x="2890921" y="36513"/>
            <a:ext cx="5500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3200" dirty="0" err="1"/>
              <a:t>Trade-offs</a:t>
            </a:r>
            <a:r>
              <a:rPr lang="sv-SE" altLang="en-US" sz="3200" dirty="0"/>
              <a:t>, </a:t>
            </a:r>
            <a:r>
              <a:rPr lang="sv-SE" altLang="en-US" sz="3200" dirty="0" err="1"/>
              <a:t>synergies</a:t>
            </a:r>
            <a:endParaRPr lang="en-US" altLang="en-US" sz="3200" dirty="0"/>
          </a:p>
        </p:txBody>
      </p:sp>
      <p:sp>
        <p:nvSpPr>
          <p:cNvPr id="47118" name="TextBox 3"/>
          <p:cNvSpPr txBox="1">
            <a:spLocks noChangeArrowheads="1"/>
          </p:cNvSpPr>
          <p:nvPr/>
        </p:nvSpPr>
        <p:spPr bwMode="auto">
          <a:xfrm>
            <a:off x="2855135" y="3622740"/>
            <a:ext cx="871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/>
              <a:t>lake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1075"/>
            <a:ext cx="8453438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5016500" y="981075"/>
            <a:ext cx="403225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1800" dirty="0" err="1" smtClean="0"/>
              <a:t>Hotspot</a:t>
            </a:r>
            <a:endParaRPr lang="sv-SE" altLang="en-US" sz="1800" dirty="0"/>
          </a:p>
          <a:p>
            <a:r>
              <a:rPr lang="sv-SE" altLang="en-US" sz="1800" dirty="0"/>
              <a:t>Wood </a:t>
            </a:r>
            <a:r>
              <a:rPr lang="sv-SE" altLang="en-US" sz="1800" dirty="0" err="1"/>
              <a:t>production</a:t>
            </a:r>
            <a:r>
              <a:rPr lang="sv-SE" altLang="en-US" sz="1800" dirty="0"/>
              <a:t> (not </a:t>
            </a:r>
            <a:r>
              <a:rPr lang="sv-SE" altLang="en-US" sz="1800" dirty="0" err="1"/>
              <a:t>bilberry</a:t>
            </a:r>
            <a:r>
              <a:rPr lang="sv-SE" altLang="en-US" sz="1800" dirty="0"/>
              <a:t>)</a:t>
            </a:r>
          </a:p>
          <a:p>
            <a:r>
              <a:rPr lang="sv-SE" altLang="en-US" sz="1800" dirty="0" err="1"/>
              <a:t>Bilberry</a:t>
            </a:r>
            <a:r>
              <a:rPr lang="sv-SE" altLang="en-US" sz="1800" dirty="0"/>
              <a:t> (not </a:t>
            </a:r>
            <a:r>
              <a:rPr lang="sv-SE" altLang="en-US" sz="1800" dirty="0" err="1"/>
              <a:t>wood</a:t>
            </a:r>
            <a:r>
              <a:rPr lang="sv-SE" altLang="en-US" sz="1800" dirty="0"/>
              <a:t> </a:t>
            </a:r>
            <a:r>
              <a:rPr lang="sv-SE" altLang="en-US" sz="1800" dirty="0" err="1"/>
              <a:t>production</a:t>
            </a:r>
            <a:r>
              <a:rPr lang="sv-SE" altLang="en-US" sz="1800" dirty="0"/>
              <a:t>)</a:t>
            </a:r>
          </a:p>
          <a:p>
            <a:r>
              <a:rPr lang="sv-SE" altLang="en-US" sz="1800" dirty="0" err="1"/>
              <a:t>Coldspot</a:t>
            </a:r>
            <a:r>
              <a:rPr lang="sv-SE" altLang="en-US" sz="1800" dirty="0"/>
              <a:t> (</a:t>
            </a:r>
            <a:r>
              <a:rPr lang="sv-SE" altLang="en-US" sz="1800" dirty="0" err="1"/>
              <a:t>unsuitable</a:t>
            </a:r>
            <a:r>
              <a:rPr lang="sv-SE" altLang="en-US" sz="1800" dirty="0"/>
              <a:t> for </a:t>
            </a:r>
            <a:r>
              <a:rPr lang="sv-SE" altLang="en-US" sz="1800" dirty="0" err="1" smtClean="0"/>
              <a:t>both</a:t>
            </a:r>
            <a:r>
              <a:rPr lang="sv-SE" altLang="en-US" sz="1800" dirty="0" smtClean="0"/>
              <a:t>)</a:t>
            </a:r>
            <a:endParaRPr lang="sv-SE" alt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4254500" y="981075"/>
            <a:ext cx="819150" cy="1189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4551363" y="1066800"/>
            <a:ext cx="465137" cy="1936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4551363" y="1330325"/>
            <a:ext cx="465137" cy="1952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551363" y="1616075"/>
            <a:ext cx="465137" cy="195263"/>
          </a:xfrm>
          <a:prstGeom prst="rect">
            <a:avLst/>
          </a:prstGeom>
          <a:solidFill>
            <a:srgbClr val="089C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545013" y="1887538"/>
            <a:ext cx="465137" cy="1952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742113" y="6202363"/>
            <a:ext cx="1789112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86" name="TextBox 13"/>
          <p:cNvSpPr txBox="1">
            <a:spLocks noChangeArrowheads="1"/>
          </p:cNvSpPr>
          <p:nvPr/>
        </p:nvSpPr>
        <p:spPr bwMode="auto">
          <a:xfrm>
            <a:off x="7219950" y="6232525"/>
            <a:ext cx="1089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/>
              <a:t>10 km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4500" y="2170113"/>
            <a:ext cx="819150" cy="2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88" name="TextBox 9"/>
          <p:cNvSpPr txBox="1">
            <a:spLocks noChangeArrowheads="1"/>
          </p:cNvSpPr>
          <p:nvPr/>
        </p:nvSpPr>
        <p:spPr bwMode="auto">
          <a:xfrm>
            <a:off x="5024917" y="2093200"/>
            <a:ext cx="505936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1800" dirty="0"/>
              <a:t>Not </a:t>
            </a:r>
            <a:r>
              <a:rPr lang="sv-SE" altLang="en-US" sz="1800" dirty="0" err="1"/>
              <a:t>particularly</a:t>
            </a:r>
            <a:r>
              <a:rPr lang="sv-SE" altLang="en-US" sz="1800" dirty="0"/>
              <a:t> </a:t>
            </a:r>
            <a:r>
              <a:rPr lang="sv-SE" altLang="en-US" sz="1800" dirty="0" err="1"/>
              <a:t>good</a:t>
            </a:r>
            <a:r>
              <a:rPr lang="sv-SE" altLang="en-US" sz="1800" dirty="0"/>
              <a:t> for </a:t>
            </a:r>
            <a:r>
              <a:rPr lang="sv-SE" altLang="en-US" sz="1800" dirty="0" err="1"/>
              <a:t>either</a:t>
            </a:r>
            <a:r>
              <a:rPr lang="sv-SE" altLang="en-US" sz="1800" dirty="0"/>
              <a:t> </a:t>
            </a:r>
            <a:r>
              <a:rPr lang="sv-SE" altLang="en-US" sz="1800" dirty="0" err="1" smtClean="0"/>
              <a:t>one</a:t>
            </a:r>
            <a:endParaRPr lang="en-US" alt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45013" y="2171947"/>
            <a:ext cx="465137" cy="195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2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74" y="2711749"/>
            <a:ext cx="4747208" cy="388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1075"/>
            <a:ext cx="8453438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5016500" y="981075"/>
            <a:ext cx="403225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1800" dirty="0" err="1"/>
              <a:t>Hotspot</a:t>
            </a:r>
            <a:r>
              <a:rPr lang="sv-SE" altLang="en-US" sz="1800" dirty="0"/>
              <a:t> (</a:t>
            </a:r>
            <a:r>
              <a:rPr lang="sv-SE" altLang="en-US" sz="1800" dirty="0" err="1"/>
              <a:t>synergy</a:t>
            </a:r>
            <a:r>
              <a:rPr lang="sv-SE" altLang="en-US" sz="1800" dirty="0"/>
              <a:t>, </a:t>
            </a:r>
            <a:r>
              <a:rPr lang="sv-SE" altLang="en-US" sz="1800" dirty="0" err="1" smtClean="0"/>
              <a:t>trade</a:t>
            </a:r>
            <a:r>
              <a:rPr lang="sv-SE" altLang="en-US" sz="1800" dirty="0" smtClean="0"/>
              <a:t>-off)</a:t>
            </a:r>
            <a:endParaRPr lang="sv-SE" altLang="en-US" sz="1800" dirty="0"/>
          </a:p>
          <a:p>
            <a:r>
              <a:rPr lang="sv-SE" altLang="en-US" sz="1800" dirty="0"/>
              <a:t>Wood </a:t>
            </a:r>
            <a:r>
              <a:rPr lang="sv-SE" altLang="en-US" sz="1800" dirty="0" err="1"/>
              <a:t>production</a:t>
            </a:r>
            <a:r>
              <a:rPr lang="sv-SE" altLang="en-US" sz="1800" dirty="0"/>
              <a:t> (not </a:t>
            </a:r>
            <a:r>
              <a:rPr lang="sv-SE" altLang="en-US" sz="1800" dirty="0" err="1"/>
              <a:t>bilberry</a:t>
            </a:r>
            <a:r>
              <a:rPr lang="sv-SE" altLang="en-US" sz="1800" dirty="0"/>
              <a:t>)</a:t>
            </a:r>
          </a:p>
          <a:p>
            <a:r>
              <a:rPr lang="sv-SE" altLang="en-US" sz="1800" dirty="0" err="1"/>
              <a:t>Bilberry</a:t>
            </a:r>
            <a:r>
              <a:rPr lang="sv-SE" altLang="en-US" sz="1800" dirty="0"/>
              <a:t> (not </a:t>
            </a:r>
            <a:r>
              <a:rPr lang="sv-SE" altLang="en-US" sz="1800" dirty="0" err="1"/>
              <a:t>wood</a:t>
            </a:r>
            <a:r>
              <a:rPr lang="sv-SE" altLang="en-US" sz="1800" dirty="0"/>
              <a:t> </a:t>
            </a:r>
            <a:r>
              <a:rPr lang="sv-SE" altLang="en-US" sz="1800" dirty="0" err="1"/>
              <a:t>production</a:t>
            </a:r>
            <a:r>
              <a:rPr lang="sv-SE" altLang="en-US" sz="1800" dirty="0"/>
              <a:t>)</a:t>
            </a:r>
          </a:p>
          <a:p>
            <a:r>
              <a:rPr lang="sv-SE" altLang="en-US" sz="1800" dirty="0" err="1"/>
              <a:t>Coldspot</a:t>
            </a:r>
            <a:r>
              <a:rPr lang="sv-SE" altLang="en-US" sz="1800" dirty="0"/>
              <a:t> (</a:t>
            </a:r>
            <a:r>
              <a:rPr lang="sv-SE" altLang="en-US" sz="1800" dirty="0" err="1"/>
              <a:t>unsuitable</a:t>
            </a:r>
            <a:r>
              <a:rPr lang="sv-SE" altLang="en-US" sz="1800" dirty="0"/>
              <a:t> for </a:t>
            </a:r>
            <a:r>
              <a:rPr lang="sv-SE" altLang="en-US" sz="1800" dirty="0" err="1" smtClean="0"/>
              <a:t>both</a:t>
            </a:r>
            <a:r>
              <a:rPr lang="sv-SE" altLang="en-US" sz="1800" dirty="0" smtClean="0"/>
              <a:t>)</a:t>
            </a:r>
            <a:endParaRPr lang="sv-SE" alt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4254500" y="981075"/>
            <a:ext cx="819150" cy="1189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4551363" y="1066800"/>
            <a:ext cx="465137" cy="1936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4551363" y="1330325"/>
            <a:ext cx="465137" cy="1952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551363" y="1616075"/>
            <a:ext cx="465137" cy="195263"/>
          </a:xfrm>
          <a:prstGeom prst="rect">
            <a:avLst/>
          </a:prstGeom>
          <a:solidFill>
            <a:srgbClr val="089C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545013" y="1887538"/>
            <a:ext cx="465137" cy="1952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742113" y="6202363"/>
            <a:ext cx="1789112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86" name="TextBox 13"/>
          <p:cNvSpPr txBox="1">
            <a:spLocks noChangeArrowheads="1"/>
          </p:cNvSpPr>
          <p:nvPr/>
        </p:nvSpPr>
        <p:spPr bwMode="auto">
          <a:xfrm>
            <a:off x="7219950" y="6232525"/>
            <a:ext cx="1089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/>
              <a:t>10 km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4500" y="2170113"/>
            <a:ext cx="819150" cy="2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88" name="TextBox 9"/>
          <p:cNvSpPr txBox="1">
            <a:spLocks noChangeArrowheads="1"/>
          </p:cNvSpPr>
          <p:nvPr/>
        </p:nvSpPr>
        <p:spPr bwMode="auto">
          <a:xfrm>
            <a:off x="5024917" y="2093200"/>
            <a:ext cx="505936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1800" dirty="0"/>
              <a:t>Not </a:t>
            </a:r>
            <a:r>
              <a:rPr lang="sv-SE" altLang="en-US" sz="1800" dirty="0" err="1"/>
              <a:t>particularly</a:t>
            </a:r>
            <a:r>
              <a:rPr lang="sv-SE" altLang="en-US" sz="1800" dirty="0"/>
              <a:t> </a:t>
            </a:r>
            <a:r>
              <a:rPr lang="sv-SE" altLang="en-US" sz="1800" dirty="0" err="1"/>
              <a:t>good</a:t>
            </a:r>
            <a:r>
              <a:rPr lang="sv-SE" altLang="en-US" sz="1800" dirty="0"/>
              <a:t> for </a:t>
            </a:r>
            <a:r>
              <a:rPr lang="sv-SE" altLang="en-US" sz="1800" dirty="0" err="1"/>
              <a:t>either</a:t>
            </a:r>
            <a:r>
              <a:rPr lang="sv-SE" altLang="en-US" sz="1800" dirty="0"/>
              <a:t> </a:t>
            </a:r>
            <a:r>
              <a:rPr lang="sv-SE" altLang="en-US" sz="1800" dirty="0" err="1" smtClean="0"/>
              <a:t>one</a:t>
            </a:r>
            <a:endParaRPr lang="en-US" alt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45013" y="2171947"/>
            <a:ext cx="465137" cy="195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191250" y="-42863"/>
            <a:ext cx="3313113" cy="1200151"/>
            <a:chOff x="6191084" y="-42584"/>
            <a:chExt cx="3312933" cy="1200329"/>
          </a:xfrm>
        </p:grpSpPr>
        <p:sp>
          <p:nvSpPr>
            <p:cNvPr id="50197" name="TextBox 10"/>
            <p:cNvSpPr txBox="1">
              <a:spLocks noChangeArrowheads="1"/>
            </p:cNvSpPr>
            <p:nvPr/>
          </p:nvSpPr>
          <p:spPr bwMode="auto">
            <a:xfrm>
              <a:off x="6191084" y="-42584"/>
              <a:ext cx="331293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r>
                <a:rPr lang="sv-SE" altLang="en-US" sz="1800" dirty="0"/>
                <a:t>Negative interactions </a:t>
              </a:r>
            </a:p>
            <a:p>
              <a:r>
                <a:rPr lang="sv-SE" altLang="en-US" sz="1800" dirty="0"/>
                <a:t>(</a:t>
              </a:r>
              <a:r>
                <a:rPr lang="sv-SE" altLang="en-US" sz="1800" dirty="0" err="1" smtClean="0"/>
                <a:t>mechanisitically</a:t>
              </a:r>
              <a:r>
                <a:rPr lang="sv-SE" altLang="en-US" sz="1800" dirty="0" smtClean="0"/>
                <a:t> </a:t>
              </a:r>
              <a:r>
                <a:rPr lang="sv-SE" altLang="en-US" sz="1800" dirty="0"/>
                <a:t>or </a:t>
              </a:r>
            </a:p>
            <a:p>
              <a:r>
                <a:rPr lang="sv-SE" altLang="en-US" sz="1800" dirty="0" err="1"/>
                <a:t>resulting</a:t>
              </a:r>
              <a:r>
                <a:rPr lang="sv-SE" altLang="en-US" sz="1800" dirty="0"/>
                <a:t> from management)</a:t>
              </a:r>
              <a:endParaRPr lang="en-US" altLang="en-US" sz="1800" dirty="0"/>
            </a:p>
            <a:p>
              <a:endParaRPr lang="en-US" altLang="en-US" sz="18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7353071" y="822732"/>
              <a:ext cx="284148" cy="2715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937726" y="311842"/>
            <a:ext cx="2235200" cy="747021"/>
            <a:chOff x="3937678" y="312367"/>
            <a:chExt cx="2235248" cy="746434"/>
          </a:xfrm>
        </p:grpSpPr>
        <p:sp>
          <p:nvSpPr>
            <p:cNvPr id="50195" name="TextBox 15"/>
            <p:cNvSpPr txBox="1">
              <a:spLocks noChangeArrowheads="1"/>
            </p:cNvSpPr>
            <p:nvPr/>
          </p:nvSpPr>
          <p:spPr bwMode="auto">
            <a:xfrm>
              <a:off x="3937678" y="312367"/>
              <a:ext cx="2235248" cy="64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80" charset="0"/>
                  <a:ea typeface="ＭＳ Ｐゴシック" pitchFamily="80" charset="-128"/>
                </a:defRPr>
              </a:lvl9pPr>
            </a:lstStyle>
            <a:p>
              <a:r>
                <a:rPr lang="sv-SE" altLang="en-US" sz="1800" dirty="0" smtClean="0"/>
                <a:t>Positive interactions,</a:t>
              </a:r>
            </a:p>
            <a:p>
              <a:r>
                <a:rPr lang="sv-SE" altLang="en-US" sz="1800" dirty="0" err="1" smtClean="0"/>
                <a:t>Independence</a:t>
              </a:r>
              <a:r>
                <a:rPr lang="sv-SE" altLang="en-US" sz="1800" dirty="0" smtClean="0"/>
                <a:t>,</a:t>
              </a:r>
              <a:endParaRPr lang="en-US" altLang="en-US" sz="18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549887" y="697134"/>
              <a:ext cx="596913" cy="3616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74" y="2711749"/>
            <a:ext cx="4747208" cy="388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t="50000"/>
          <a:stretch/>
        </p:blipFill>
        <p:spPr>
          <a:xfrm>
            <a:off x="95697" y="1772816"/>
            <a:ext cx="9252520" cy="3523088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086983" y="31005"/>
            <a:ext cx="5760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 sz="3600" dirty="0" smtClean="0"/>
              <a:t>ES </a:t>
            </a:r>
            <a:r>
              <a:rPr lang="sv-SE" altLang="en-US" sz="3600" dirty="0" err="1" smtClean="0"/>
              <a:t>changing</a:t>
            </a:r>
            <a:r>
              <a:rPr lang="sv-SE" altLang="en-US" sz="3600" dirty="0" smtClean="0"/>
              <a:t> </a:t>
            </a:r>
            <a:r>
              <a:rPr lang="sv-SE" altLang="en-US" sz="3600" dirty="0" err="1" smtClean="0"/>
              <a:t>through</a:t>
            </a:r>
            <a:r>
              <a:rPr lang="sv-SE" altLang="en-US" sz="3600" dirty="0" smtClean="0"/>
              <a:t> </a:t>
            </a:r>
            <a:r>
              <a:rPr lang="sv-SE" altLang="en-US" sz="3600" dirty="0" err="1" smtClean="0"/>
              <a:t>time</a:t>
            </a:r>
            <a:endParaRPr lang="sv-SE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4941167"/>
            <a:ext cx="18722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Forest age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73588" y="3217342"/>
            <a:ext cx="18722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% </a:t>
            </a:r>
            <a:r>
              <a:rPr lang="sv-SE" sz="2000" dirty="0" err="1" smtClean="0"/>
              <a:t>of</a:t>
            </a:r>
            <a:r>
              <a:rPr lang="sv-SE" sz="2000" dirty="0" smtClean="0"/>
              <a:t> maximum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82629" y="1837185"/>
            <a:ext cx="18722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Bilberry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2731" y="1840722"/>
            <a:ext cx="24990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Carbon</a:t>
            </a:r>
            <a:r>
              <a:rPr lang="sv-SE" dirty="0" smtClean="0"/>
              <a:t> </a:t>
            </a:r>
            <a:r>
              <a:rPr lang="sv-SE" dirty="0" err="1" smtClean="0"/>
              <a:t>storage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68378" y="1844259"/>
            <a:ext cx="24990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Wood </a:t>
            </a:r>
            <a:r>
              <a:rPr lang="sv-SE" dirty="0" err="1" smtClean="0"/>
              <a:t>production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29284" y="4923439"/>
            <a:ext cx="18722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Forest age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6448" y="4909840"/>
            <a:ext cx="18722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Forest 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43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2046288" y="152400"/>
            <a:ext cx="6056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 sz="3600" dirty="0" err="1" smtClean="0"/>
              <a:t>Conclusions</a:t>
            </a:r>
            <a:endParaRPr lang="sv-SE" altLang="en-US" sz="3600" dirty="0"/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503518" y="979557"/>
            <a:ext cx="8062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 dirty="0" err="1"/>
              <a:t>We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can</a:t>
            </a:r>
            <a:r>
              <a:rPr lang="sv-SE" altLang="en-US" sz="2000" dirty="0"/>
              <a:t> </a:t>
            </a:r>
            <a:r>
              <a:rPr lang="sv-SE" altLang="en-US" sz="2000" dirty="0" err="1"/>
              <a:t>develop</a:t>
            </a:r>
            <a:r>
              <a:rPr lang="sv-SE" altLang="en-US" sz="2000" dirty="0"/>
              <a:t> </a:t>
            </a:r>
            <a:r>
              <a:rPr lang="sv-SE" altLang="en-US" sz="2000" dirty="0" err="1"/>
              <a:t>reasonable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models</a:t>
            </a:r>
            <a:r>
              <a:rPr lang="sv-SE" altLang="en-US" sz="2000" dirty="0"/>
              <a:t> for </a:t>
            </a:r>
            <a:r>
              <a:rPr lang="sv-SE" altLang="en-US" sz="2000" dirty="0" err="1"/>
              <a:t>certain</a:t>
            </a:r>
            <a:r>
              <a:rPr lang="sv-SE" altLang="en-US" sz="2000" dirty="0"/>
              <a:t> </a:t>
            </a:r>
            <a:r>
              <a:rPr lang="sv-SE" altLang="en-US" sz="2000" dirty="0" err="1"/>
              <a:t>ecosystem</a:t>
            </a:r>
            <a:r>
              <a:rPr lang="sv-SE" altLang="en-US" sz="2000" dirty="0"/>
              <a:t> services </a:t>
            </a:r>
            <a:r>
              <a:rPr lang="sv-SE" altLang="en-US" sz="2000" dirty="0" err="1"/>
              <a:t>using</a:t>
            </a:r>
            <a:r>
              <a:rPr lang="sv-SE" altLang="en-US" sz="2000" dirty="0"/>
              <a:t> </a:t>
            </a:r>
            <a:r>
              <a:rPr lang="sv-SE" altLang="en-US" sz="2000" dirty="0" smtClean="0"/>
              <a:t>	explanatory </a:t>
            </a:r>
            <a:r>
              <a:rPr lang="sv-SE" altLang="en-US" sz="2000" dirty="0" err="1"/>
              <a:t>variables</a:t>
            </a:r>
            <a:r>
              <a:rPr lang="sv-SE" altLang="en-US" sz="2000" dirty="0"/>
              <a:t> </a:t>
            </a:r>
            <a:r>
              <a:rPr lang="sv-SE" altLang="en-US" sz="2000" dirty="0" err="1" smtClean="0"/>
              <a:t>obtained</a:t>
            </a:r>
            <a:r>
              <a:rPr lang="sv-SE" altLang="en-US" sz="2000" dirty="0" smtClean="0"/>
              <a:t> </a:t>
            </a:r>
            <a:r>
              <a:rPr lang="sv-SE" altLang="en-US" sz="2000" dirty="0"/>
              <a:t>by </a:t>
            </a:r>
            <a:r>
              <a:rPr lang="sv-SE" altLang="en-US" sz="2000" dirty="0" err="1"/>
              <a:t>modelling</a:t>
            </a:r>
            <a:r>
              <a:rPr lang="sv-SE" altLang="en-US" sz="2000" dirty="0"/>
              <a:t> or </a:t>
            </a:r>
            <a:r>
              <a:rPr lang="sv-SE" altLang="en-US" sz="2000" dirty="0" err="1"/>
              <a:t>remote</a:t>
            </a:r>
            <a:r>
              <a:rPr lang="sv-SE" altLang="en-US" sz="2000" dirty="0"/>
              <a:t> </a:t>
            </a:r>
            <a:r>
              <a:rPr lang="sv-SE" altLang="en-US" sz="2000" dirty="0" err="1" smtClean="0"/>
              <a:t>sensing</a:t>
            </a:r>
            <a:endParaRPr lang="en-US" altLang="en-US" sz="2000" dirty="0"/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503518" y="1740608"/>
            <a:ext cx="79629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 dirty="0"/>
              <a:t>The </a:t>
            </a:r>
            <a:r>
              <a:rPr lang="sv-SE" altLang="en-US" sz="2000" dirty="0" err="1"/>
              <a:t>qualitative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properties</a:t>
            </a:r>
            <a:r>
              <a:rPr lang="sv-SE" altLang="en-US" sz="2000" dirty="0"/>
              <a:t> </a:t>
            </a:r>
            <a:r>
              <a:rPr lang="sv-SE" altLang="en-US" sz="2000" dirty="0" err="1"/>
              <a:t>of</a:t>
            </a:r>
            <a:r>
              <a:rPr lang="sv-SE" altLang="en-US" sz="2000" dirty="0"/>
              <a:t> the </a:t>
            </a:r>
            <a:r>
              <a:rPr lang="sv-SE" altLang="en-US" sz="2000" dirty="0" err="1"/>
              <a:t>models</a:t>
            </a:r>
            <a:r>
              <a:rPr lang="sv-SE" altLang="en-US" sz="2000" dirty="0"/>
              <a:t> </a:t>
            </a:r>
            <a:r>
              <a:rPr lang="sv-SE" altLang="en-US" sz="2000" dirty="0" err="1"/>
              <a:t>are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similar</a:t>
            </a:r>
            <a:r>
              <a:rPr lang="sv-SE" altLang="en-US" sz="2000" dirty="0"/>
              <a:t> </a:t>
            </a:r>
            <a:r>
              <a:rPr lang="sv-SE" altLang="en-US" sz="2000" dirty="0" err="1"/>
              <a:t>to</a:t>
            </a:r>
            <a:r>
              <a:rPr lang="sv-SE" altLang="en-US" sz="2000" dirty="0"/>
              <a:t> the </a:t>
            </a:r>
            <a:r>
              <a:rPr lang="sv-SE" altLang="en-US" sz="2000" dirty="0" err="1"/>
              <a:t>ones</a:t>
            </a:r>
            <a:r>
              <a:rPr lang="sv-SE" altLang="en-US" sz="2000" dirty="0"/>
              <a:t> </a:t>
            </a:r>
            <a:r>
              <a:rPr lang="sv-SE" altLang="en-US" sz="2000" dirty="0" err="1"/>
              <a:t>developed</a:t>
            </a:r>
            <a:r>
              <a:rPr lang="sv-SE" altLang="en-US" sz="2000" dirty="0"/>
              <a:t> </a:t>
            </a:r>
            <a:r>
              <a:rPr lang="sv-SE" altLang="en-US" sz="2000" dirty="0" smtClean="0"/>
              <a:t>	</a:t>
            </a:r>
            <a:r>
              <a:rPr lang="sv-SE" altLang="en-US" sz="2000" dirty="0" err="1" smtClean="0"/>
              <a:t>based</a:t>
            </a:r>
            <a:r>
              <a:rPr lang="sv-SE" altLang="en-US" sz="2000" dirty="0" smtClean="0"/>
              <a:t> </a:t>
            </a:r>
            <a:r>
              <a:rPr lang="sv-SE" altLang="en-US" sz="2000" dirty="0"/>
              <a:t>on </a:t>
            </a:r>
            <a:r>
              <a:rPr lang="sv-SE" altLang="en-US" sz="2000" dirty="0" err="1"/>
              <a:t>field</a:t>
            </a:r>
            <a:r>
              <a:rPr lang="sv-SE" altLang="en-US" sz="2000" dirty="0"/>
              <a:t> </a:t>
            </a:r>
            <a:r>
              <a:rPr lang="sv-SE" altLang="en-US" sz="2000" dirty="0" err="1"/>
              <a:t>measurements</a:t>
            </a:r>
            <a:r>
              <a:rPr lang="sv-SE" altLang="en-US" sz="2000" dirty="0"/>
              <a:t>. </a:t>
            </a:r>
            <a:r>
              <a:rPr lang="sv-SE" altLang="en-US" sz="2000" dirty="0" smtClean="0"/>
              <a:t/>
            </a:r>
            <a:br>
              <a:rPr lang="sv-SE" altLang="en-US" sz="2000" dirty="0" smtClean="0"/>
            </a:br>
            <a:r>
              <a:rPr lang="sv-SE" altLang="en-US" sz="2000" dirty="0" smtClean="0"/>
              <a:t/>
            </a:r>
            <a:br>
              <a:rPr lang="sv-SE" altLang="en-US" sz="2000" dirty="0" smtClean="0"/>
            </a:br>
            <a:r>
              <a:rPr lang="sv-SE" altLang="en-US" sz="2000" dirty="0" smtClean="0"/>
              <a:t>The </a:t>
            </a:r>
            <a:r>
              <a:rPr lang="sv-SE" altLang="en-US" sz="2000" dirty="0" err="1"/>
              <a:t>predictive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ability</a:t>
            </a:r>
            <a:r>
              <a:rPr lang="sv-SE" altLang="en-US" sz="2000" dirty="0"/>
              <a:t> at the national </a:t>
            </a:r>
            <a:r>
              <a:rPr lang="sv-SE" altLang="en-US" sz="2000" dirty="0" err="1"/>
              <a:t>scale</a:t>
            </a:r>
            <a:r>
              <a:rPr lang="sv-SE" altLang="en-US" sz="2000" dirty="0"/>
              <a:t> is </a:t>
            </a:r>
            <a:r>
              <a:rPr lang="sv-SE" altLang="en-US" sz="2000" dirty="0" err="1"/>
              <a:t>good</a:t>
            </a:r>
            <a:r>
              <a:rPr lang="sv-SE" altLang="en-US" sz="2000" dirty="0"/>
              <a:t> and </a:t>
            </a:r>
            <a:r>
              <a:rPr lang="sv-SE" altLang="en-US" sz="2000" dirty="0" smtClean="0"/>
              <a:t/>
            </a:r>
            <a:br>
              <a:rPr lang="sv-SE" altLang="en-US" sz="2000" dirty="0" smtClean="0"/>
            </a:br>
            <a:r>
              <a:rPr lang="sv-SE" altLang="en-US" sz="2000" dirty="0" smtClean="0"/>
              <a:t>	at </a:t>
            </a:r>
            <a:r>
              <a:rPr lang="sv-SE" altLang="en-US" sz="2000" dirty="0"/>
              <a:t>the 25 x 25 m-pixels </a:t>
            </a:r>
            <a:r>
              <a:rPr lang="sv-SE" altLang="en-US" sz="2000" dirty="0" err="1"/>
              <a:t>scale</a:t>
            </a:r>
            <a:r>
              <a:rPr lang="sv-SE" altLang="en-US" sz="2000" dirty="0"/>
              <a:t> it is </a:t>
            </a:r>
            <a:r>
              <a:rPr lang="sv-SE" altLang="en-US" sz="2000" dirty="0" err="1"/>
              <a:t>satisfactory</a:t>
            </a:r>
            <a:endParaRPr lang="en-US" altLang="en-US" sz="2000" dirty="0"/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522288" y="3541713"/>
            <a:ext cx="87302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 dirty="0" err="1"/>
              <a:t>We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can</a:t>
            </a:r>
            <a:r>
              <a:rPr lang="sv-SE" altLang="en-US" sz="2000" dirty="0"/>
              <a:t> </a:t>
            </a:r>
            <a:r>
              <a:rPr lang="sv-SE" altLang="en-US" sz="2000" dirty="0" err="1"/>
              <a:t>identify</a:t>
            </a:r>
            <a:r>
              <a:rPr lang="sv-SE" altLang="en-US" sz="2000" dirty="0"/>
              <a:t> </a:t>
            </a:r>
            <a:r>
              <a:rPr lang="sv-SE" altLang="en-US" sz="2000" dirty="0" err="1"/>
              <a:t>hotspots</a:t>
            </a:r>
            <a:r>
              <a:rPr lang="sv-SE" altLang="en-US" sz="2000" dirty="0"/>
              <a:t>, </a:t>
            </a:r>
            <a:r>
              <a:rPr lang="sv-SE" altLang="en-US" sz="2000" dirty="0" err="1"/>
              <a:t>coldspots</a:t>
            </a:r>
            <a:r>
              <a:rPr lang="sv-SE" altLang="en-US" sz="2000" dirty="0"/>
              <a:t>, </a:t>
            </a:r>
            <a:r>
              <a:rPr lang="sv-SE" altLang="en-US" sz="2000" dirty="0" err="1" smtClean="0"/>
              <a:t>but</a:t>
            </a:r>
            <a:r>
              <a:rPr lang="sv-SE" altLang="en-US" sz="2000" dirty="0" smtClean="0"/>
              <a:t> </a:t>
            </a:r>
            <a:br>
              <a:rPr lang="sv-SE" altLang="en-US" sz="2000" dirty="0" smtClean="0"/>
            </a:br>
            <a:r>
              <a:rPr lang="sv-SE" altLang="en-US" sz="2000" dirty="0" smtClean="0"/>
              <a:t>	not </a:t>
            </a:r>
            <a:r>
              <a:rPr lang="sv-SE" altLang="en-US" sz="2000" dirty="0" err="1" smtClean="0"/>
              <a:t>trade-offs</a:t>
            </a:r>
            <a:r>
              <a:rPr lang="sv-SE" altLang="en-US" sz="2000" dirty="0" smtClean="0"/>
              <a:t> and </a:t>
            </a:r>
            <a:r>
              <a:rPr lang="sv-SE" altLang="en-US" sz="2000" dirty="0" err="1" smtClean="0"/>
              <a:t>synergies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based</a:t>
            </a:r>
            <a:r>
              <a:rPr lang="sv-SE" altLang="en-US" sz="2000" dirty="0" smtClean="0"/>
              <a:t> on </a:t>
            </a:r>
            <a:r>
              <a:rPr lang="sv-SE" altLang="en-US" sz="2000" dirty="0" err="1" smtClean="0"/>
              <a:t>patterns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of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ecosystem</a:t>
            </a:r>
            <a:r>
              <a:rPr lang="sv-SE" altLang="en-US" sz="2000" dirty="0" smtClean="0"/>
              <a:t> services</a:t>
            </a:r>
            <a:endParaRPr lang="en-US" altLang="en-US" sz="2000" dirty="0"/>
          </a:p>
        </p:txBody>
      </p:sp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522288" y="4432300"/>
            <a:ext cx="83701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 dirty="0" err="1"/>
              <a:t>Whether</a:t>
            </a:r>
            <a:r>
              <a:rPr lang="sv-SE" altLang="en-US" sz="2000" dirty="0"/>
              <a:t> </a:t>
            </a:r>
            <a:r>
              <a:rPr lang="sv-SE" altLang="en-US" sz="2000" dirty="0" err="1" smtClean="0"/>
              <a:t>hotspot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locations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are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tradeoffs</a:t>
            </a:r>
            <a:r>
              <a:rPr lang="sv-SE" altLang="en-US" sz="2000" dirty="0" smtClean="0"/>
              <a:t> or </a:t>
            </a:r>
            <a:r>
              <a:rPr lang="sv-SE" altLang="en-US" sz="2000" dirty="0" err="1" smtClean="0"/>
              <a:t>synergies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depend</a:t>
            </a:r>
            <a:r>
              <a:rPr lang="sv-SE" altLang="en-US" sz="2000" dirty="0" smtClean="0"/>
              <a:t> </a:t>
            </a:r>
            <a:r>
              <a:rPr lang="sv-SE" altLang="en-US" sz="2000" dirty="0"/>
              <a:t>on </a:t>
            </a:r>
            <a:r>
              <a:rPr lang="sv-SE" altLang="en-US" sz="2000" dirty="0" smtClean="0"/>
              <a:t/>
            </a:r>
            <a:br>
              <a:rPr lang="sv-SE" altLang="en-US" sz="2000" dirty="0" smtClean="0"/>
            </a:br>
            <a:r>
              <a:rPr lang="sv-SE" altLang="en-US" sz="2000" dirty="0" smtClean="0"/>
              <a:t>	the interactions </a:t>
            </a:r>
            <a:r>
              <a:rPr lang="sv-SE" altLang="en-US" sz="2000" dirty="0" err="1"/>
              <a:t>between</a:t>
            </a:r>
            <a:r>
              <a:rPr lang="sv-SE" altLang="en-US" sz="2000" dirty="0"/>
              <a:t> the </a:t>
            </a:r>
            <a:r>
              <a:rPr lang="sv-SE" altLang="en-US" sz="2000" dirty="0" smtClean="0"/>
              <a:t>services (</a:t>
            </a:r>
            <a:r>
              <a:rPr lang="sv-SE" altLang="en-US" sz="2000" dirty="0" err="1" smtClean="0"/>
              <a:t>mechanistic</a:t>
            </a:r>
            <a:r>
              <a:rPr lang="sv-SE" altLang="en-US" sz="2000" dirty="0" smtClean="0"/>
              <a:t> </a:t>
            </a:r>
            <a:r>
              <a:rPr lang="sv-SE" altLang="en-US" sz="2000" dirty="0"/>
              <a:t>or </a:t>
            </a:r>
            <a:r>
              <a:rPr lang="sv-SE" altLang="en-US" sz="2000" dirty="0" smtClean="0"/>
              <a:t>management)</a:t>
            </a:r>
            <a:endParaRPr lang="en-US" altLang="en-US" sz="200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25825" y="5189091"/>
            <a:ext cx="8838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 dirty="0" smtClean="0"/>
              <a:t>ES </a:t>
            </a:r>
            <a:r>
              <a:rPr lang="sv-SE" altLang="en-US" sz="2000" dirty="0" err="1" smtClean="0"/>
              <a:t>levels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change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through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time</a:t>
            </a:r>
            <a:r>
              <a:rPr lang="sv-SE" altLang="en-US" sz="2000" dirty="0" smtClean="0"/>
              <a:t> </a:t>
            </a:r>
            <a:br>
              <a:rPr lang="sv-SE" altLang="en-US" sz="2000" dirty="0" smtClean="0"/>
            </a:br>
            <a:r>
              <a:rPr lang="sv-SE" altLang="en-US" sz="2000" dirty="0" smtClean="0"/>
              <a:t>	-&gt; </a:t>
            </a:r>
            <a:r>
              <a:rPr lang="sv-SE" altLang="en-US" sz="2000" dirty="0" err="1" smtClean="0"/>
              <a:t>trade-offs</a:t>
            </a:r>
            <a:r>
              <a:rPr lang="sv-SE" altLang="en-US" sz="2000" dirty="0" smtClean="0"/>
              <a:t>, </a:t>
            </a:r>
            <a:r>
              <a:rPr lang="sv-SE" altLang="en-US" sz="2000" dirty="0" err="1" smtClean="0"/>
              <a:t>synergies</a:t>
            </a:r>
            <a:r>
              <a:rPr lang="sv-SE" altLang="en-US" sz="2000" dirty="0" smtClean="0"/>
              <a:t>, </a:t>
            </a:r>
            <a:r>
              <a:rPr lang="sv-SE" altLang="en-US" sz="2000" dirty="0" err="1" smtClean="0"/>
              <a:t>hotspots</a:t>
            </a:r>
            <a:r>
              <a:rPr lang="sv-SE" altLang="en-US" sz="2000" dirty="0" smtClean="0"/>
              <a:t>, </a:t>
            </a:r>
            <a:r>
              <a:rPr lang="sv-SE" altLang="en-US" sz="2000" dirty="0" err="1" smtClean="0"/>
              <a:t>coldspots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move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around</a:t>
            </a:r>
            <a:r>
              <a:rPr lang="sv-SE" altLang="en-US" sz="2000" dirty="0" smtClean="0"/>
              <a:t> in the landscape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eaLnBrk="1" hangingPunct="1"/>
            <a:r>
              <a:rPr lang="sv-SE" altLang="en-US" sz="4000" smtClean="0"/>
              <a:t>A short history of ecosystem services</a:t>
            </a:r>
            <a:r>
              <a:rPr lang="sv-SE" altLang="en-US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pPr eaLnBrk="1" hangingPunct="1"/>
            <a:r>
              <a:rPr lang="sv-SE" altLang="en-US" smtClean="0"/>
              <a:t>Example: Linnaeus - Inventory of Sweden’s ecosystem services (1730-50)</a:t>
            </a:r>
          </a:p>
          <a:p>
            <a:pPr eaLnBrk="1" hangingPunct="1"/>
            <a:endParaRPr lang="sv-SE" altLang="en-US" smtClean="0"/>
          </a:p>
        </p:txBody>
      </p:sp>
      <p:pic>
        <p:nvPicPr>
          <p:cNvPr id="8196" name="Picture 4" descr="Linnés Öland Lapp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6991">
            <a:off x="228600" y="2743200"/>
            <a:ext cx="42672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UK NEA 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28670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Linnés skånska resa f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390">
            <a:off x="3471863" y="3624263"/>
            <a:ext cx="1939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876800" y="5257800"/>
            <a:ext cx="152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ctrTitle" idx="4294967295"/>
          </p:nvPr>
        </p:nvSpPr>
        <p:spPr>
          <a:xfrm>
            <a:off x="251520" y="-53165"/>
            <a:ext cx="8763000" cy="1470025"/>
          </a:xfrm>
        </p:spPr>
        <p:txBody>
          <a:bodyPr/>
          <a:lstStyle/>
          <a:p>
            <a:pPr eaLnBrk="1" hangingPunct="1"/>
            <a:r>
              <a:rPr lang="sv-SE" altLang="en-US" dirty="0" err="1" smtClean="0"/>
              <a:t>Outline</a:t>
            </a:r>
            <a:endParaRPr lang="sv-SE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15616" y="134076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smtClean="0"/>
              <a:t>Ecosystem services - </a:t>
            </a:r>
            <a:r>
              <a:rPr lang="sv-SE" altLang="en-US" dirty="0" err="1" smtClean="0"/>
              <a:t>what</a:t>
            </a:r>
            <a:r>
              <a:rPr lang="sv-SE" altLang="en-US" dirty="0" smtClean="0"/>
              <a:t> is it?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252" y="1961928"/>
            <a:ext cx="7489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smtClean="0"/>
              <a:t>Relationships </a:t>
            </a:r>
            <a:r>
              <a:rPr lang="sv-SE" altLang="en-US" dirty="0" err="1" smtClean="0"/>
              <a:t>between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tree</a:t>
            </a:r>
            <a:r>
              <a:rPr lang="sv-SE" altLang="en-US" dirty="0" smtClean="0"/>
              <a:t> species </a:t>
            </a:r>
            <a:r>
              <a:rPr lang="sv-SE" altLang="en-US" dirty="0" err="1" smtClean="0"/>
              <a:t>richness</a:t>
            </a:r>
            <a:r>
              <a:rPr lang="sv-SE" altLang="en-US" dirty="0" smtClean="0"/>
              <a:t> and </a:t>
            </a:r>
            <a:r>
              <a:rPr lang="sv-SE" altLang="en-US" dirty="0" err="1" smtClean="0"/>
              <a:t>forest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ecosystem</a:t>
            </a:r>
            <a:r>
              <a:rPr lang="sv-SE" altLang="en-US" dirty="0" smtClean="0"/>
              <a:t> services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92494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err="1" smtClean="0"/>
              <a:t>Mapping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ecosystem</a:t>
            </a:r>
            <a:r>
              <a:rPr lang="sv-SE" altLang="en-US" dirty="0" smtClean="0"/>
              <a:t> services </a:t>
            </a:r>
            <a:r>
              <a:rPr lang="sv-SE" altLang="en-US" dirty="0" err="1" smtClean="0"/>
              <a:t>patterns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02296" y="3589436"/>
            <a:ext cx="679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dirty="0" smtClean="0"/>
              <a:t>Dynamics </a:t>
            </a:r>
            <a:r>
              <a:rPr lang="sv-SE" altLang="en-US" dirty="0" err="1" smtClean="0"/>
              <a:t>of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ecosystem</a:t>
            </a:r>
            <a:r>
              <a:rPr lang="sv-SE" altLang="en-US" dirty="0" smtClean="0"/>
              <a:t> services </a:t>
            </a:r>
            <a:r>
              <a:rPr lang="sv-SE" altLang="en-US" dirty="0" err="1" smtClean="0"/>
              <a:t>into</a:t>
            </a:r>
            <a:r>
              <a:rPr lang="sv-SE" altLang="en-US" dirty="0" smtClean="0"/>
              <a:t> the </a:t>
            </a:r>
            <a:r>
              <a:rPr lang="sv-SE" altLang="en-US" dirty="0" err="1" smtClean="0"/>
              <a:t>future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95536" y="3821080"/>
            <a:ext cx="7200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88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How </a:t>
            </a:r>
            <a:r>
              <a:rPr lang="en-US" dirty="0" smtClean="0"/>
              <a:t>do we maintain </a:t>
            </a:r>
            <a:r>
              <a:rPr lang="en-US" dirty="0"/>
              <a:t>sustainable forestry </a:t>
            </a:r>
            <a:r>
              <a:rPr lang="en-US" i="1" dirty="0"/>
              <a:t>at the </a:t>
            </a:r>
            <a:r>
              <a:rPr lang="en-US" b="1" i="1" dirty="0"/>
              <a:t>landscape scale </a:t>
            </a:r>
            <a:r>
              <a:rPr lang="en-US" i="1" dirty="0"/>
              <a:t>and </a:t>
            </a:r>
            <a:r>
              <a:rPr lang="pl-PL" i="1" dirty="0"/>
              <a:t>i</a:t>
            </a:r>
            <a:r>
              <a:rPr lang="en-US" i="1" dirty="0"/>
              <a:t>n the </a:t>
            </a:r>
            <a:r>
              <a:rPr lang="en-US" b="1" i="1" dirty="0"/>
              <a:t>long run</a:t>
            </a:r>
            <a:r>
              <a:rPr lang="en-US" dirty="0"/>
              <a:t>?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This is a </a:t>
            </a:r>
            <a:r>
              <a:rPr lang="en-US" dirty="0" err="1"/>
              <a:t>multiobjective</a:t>
            </a:r>
            <a:r>
              <a:rPr lang="en-US" dirty="0"/>
              <a:t> optimization question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fi-FI" b="1" dirty="0" err="1"/>
              <a:t>Conflicts</a:t>
            </a:r>
            <a:r>
              <a:rPr lang="fi-FI" b="1" dirty="0"/>
              <a:t> and </a:t>
            </a:r>
            <a:r>
              <a:rPr lang="fi-FI" b="1" dirty="0" err="1"/>
              <a:t>synergies</a:t>
            </a:r>
            <a:r>
              <a:rPr lang="fi-FI" b="1" dirty="0"/>
              <a:t> </a:t>
            </a:r>
            <a:r>
              <a:rPr lang="fi-FI" dirty="0" err="1"/>
              <a:t>among</a:t>
            </a:r>
            <a:r>
              <a:rPr lang="fi-FI" dirty="0"/>
              <a:t> </a:t>
            </a:r>
            <a:r>
              <a:rPr lang="fi-FI" dirty="0" err="1"/>
              <a:t>biodiversity</a:t>
            </a:r>
            <a:r>
              <a:rPr lang="fi-FI" dirty="0"/>
              <a:t>, </a:t>
            </a:r>
            <a:r>
              <a:rPr lang="fi-FI" dirty="0" err="1"/>
              <a:t>timber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and other </a:t>
            </a:r>
            <a:r>
              <a:rPr lang="fi-FI" dirty="0" err="1"/>
              <a:t>ecosystem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?</a:t>
            </a:r>
          </a:p>
          <a:p>
            <a:pPr>
              <a:defRPr/>
            </a:pPr>
            <a:r>
              <a:rPr lang="fi-FI" b="1" dirty="0" err="1"/>
              <a:t>Optimal</a:t>
            </a:r>
            <a:r>
              <a:rPr lang="fi-FI" b="1" dirty="0"/>
              <a:t> </a:t>
            </a:r>
            <a:r>
              <a:rPr lang="fi-FI" b="1" dirty="0" err="1"/>
              <a:t>combination</a:t>
            </a:r>
            <a:r>
              <a:rPr lang="fi-FI" dirty="0"/>
              <a:t> of management </a:t>
            </a:r>
            <a:r>
              <a:rPr lang="fi-FI" dirty="0" err="1"/>
              <a:t>actions</a:t>
            </a:r>
            <a:r>
              <a:rPr lang="fi-FI" dirty="0"/>
              <a:t> in </a:t>
            </a:r>
            <a:r>
              <a:rPr lang="fi-FI" dirty="0" err="1"/>
              <a:t>space</a:t>
            </a:r>
            <a:r>
              <a:rPr lang="fi-FI" dirty="0"/>
              <a:t> and </a:t>
            </a:r>
            <a:r>
              <a:rPr lang="fi-FI" dirty="0" err="1"/>
              <a:t>time</a:t>
            </a:r>
            <a:r>
              <a:rPr lang="fi-FI" dirty="0"/>
              <a:t> – </a:t>
            </a:r>
            <a:r>
              <a:rPr lang="fi-FI" dirty="0" err="1"/>
              <a:t>how</a:t>
            </a:r>
            <a:r>
              <a:rPr lang="fi-FI" dirty="0"/>
              <a:t> to </a:t>
            </a:r>
            <a:r>
              <a:rPr lang="fi-FI" dirty="0" err="1"/>
              <a:t>reconcile</a:t>
            </a:r>
            <a:r>
              <a:rPr lang="fi-FI" dirty="0"/>
              <a:t> the </a:t>
            </a:r>
            <a:r>
              <a:rPr lang="fi-FI" dirty="0" err="1"/>
              <a:t>conflict</a:t>
            </a:r>
            <a:r>
              <a:rPr lang="fi-FI" dirty="0"/>
              <a:t>?</a:t>
            </a:r>
          </a:p>
          <a:p>
            <a:pPr>
              <a:defRPr/>
            </a:pPr>
            <a:r>
              <a:rPr lang="fi-FI" b="1" dirty="0"/>
              <a:t>Tools to </a:t>
            </a:r>
            <a:r>
              <a:rPr lang="fi-FI" b="1" dirty="0" err="1"/>
              <a:t>put</a:t>
            </a:r>
            <a:r>
              <a:rPr lang="fi-FI" b="1" dirty="0"/>
              <a:t> </a:t>
            </a:r>
            <a:r>
              <a:rPr lang="fi-FI" b="1" dirty="0" err="1"/>
              <a:t>things</a:t>
            </a:r>
            <a:r>
              <a:rPr lang="fi-FI" b="1" dirty="0"/>
              <a:t> into </a:t>
            </a:r>
            <a:r>
              <a:rPr lang="fi-FI" b="1" dirty="0" err="1"/>
              <a:t>practice</a:t>
            </a:r>
            <a:endParaRPr lang="fi-FI" b="1" dirty="0"/>
          </a:p>
          <a:p>
            <a:pPr>
              <a:defRPr/>
            </a:pPr>
            <a:endParaRPr lang="fi-FI" b="1" dirty="0"/>
          </a:p>
          <a:p>
            <a:pPr>
              <a:defRPr/>
            </a:pPr>
            <a:endParaRPr lang="fi-FI" b="1" dirty="0"/>
          </a:p>
          <a:p>
            <a:pPr marL="0" indent="0">
              <a:buFontTx/>
              <a:buNone/>
              <a:defRPr/>
            </a:pPr>
            <a:endParaRPr lang="fi-FI" dirty="0"/>
          </a:p>
        </p:txBody>
      </p:sp>
      <p:sp>
        <p:nvSpPr>
          <p:cNvPr id="2" name="TextBox 1"/>
          <p:cNvSpPr txBox="1"/>
          <p:nvPr/>
        </p:nvSpPr>
        <p:spPr>
          <a:xfrm>
            <a:off x="3563888" y="17072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/>
              <a:t>Questions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917956"/>
            <a:ext cx="7956550" cy="4737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/>
              <a:t>Real </a:t>
            </a:r>
            <a:r>
              <a:rPr lang="fi-FI" dirty="0" err="1"/>
              <a:t>forest</a:t>
            </a:r>
            <a:r>
              <a:rPr lang="fi-FI" dirty="0"/>
              <a:t> data + </a:t>
            </a:r>
            <a:r>
              <a:rPr lang="fi-FI" dirty="0" err="1"/>
              <a:t>forest</a:t>
            </a:r>
            <a:r>
              <a:rPr lang="fi-FI" dirty="0"/>
              <a:t> </a:t>
            </a:r>
            <a:r>
              <a:rPr lang="fi-FI" dirty="0" err="1"/>
              <a:t>simulator</a:t>
            </a:r>
            <a:r>
              <a:rPr lang="fi-FI" dirty="0"/>
              <a:t> + </a:t>
            </a:r>
            <a:r>
              <a:rPr lang="fi-FI" dirty="0" err="1" smtClean="0"/>
              <a:t>models</a:t>
            </a:r>
            <a:r>
              <a:rPr lang="fi-FI" dirty="0" smtClean="0"/>
              <a:t> for </a:t>
            </a:r>
            <a:r>
              <a:rPr lang="fi-FI" dirty="0" err="1" smtClean="0"/>
              <a:t>ecosystem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and </a:t>
            </a:r>
            <a:r>
              <a:rPr lang="fi-FI" dirty="0" err="1"/>
              <a:t>biodiversity</a:t>
            </a:r>
            <a:r>
              <a:rPr lang="fi-FI" dirty="0"/>
              <a:t> </a:t>
            </a:r>
            <a:r>
              <a:rPr lang="fi-FI" dirty="0" err="1"/>
              <a:t>indicators</a:t>
            </a:r>
            <a:r>
              <a:rPr lang="fi-FI" dirty="0"/>
              <a:t> </a:t>
            </a:r>
          </a:p>
          <a:p>
            <a:pPr marL="0" indent="0">
              <a:buFontTx/>
              <a:buNone/>
              <a:defRPr/>
            </a:pPr>
            <a:endParaRPr lang="fi-FI" dirty="0"/>
          </a:p>
          <a:p>
            <a:pPr>
              <a:defRPr/>
            </a:pP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area</a:t>
            </a:r>
            <a:r>
              <a:rPr lang="fi-FI" dirty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1800" dirty="0"/>
              <a:t>17 </a:t>
            </a:r>
            <a:r>
              <a:rPr lang="fi-FI" sz="1800" dirty="0" err="1"/>
              <a:t>watersheds</a:t>
            </a:r>
            <a:r>
              <a:rPr lang="fi-FI" sz="1800" dirty="0"/>
              <a:t> in </a:t>
            </a:r>
            <a:r>
              <a:rPr lang="fi-FI" sz="1800" dirty="0" err="1"/>
              <a:t>central</a:t>
            </a:r>
            <a:r>
              <a:rPr lang="fi-FI" sz="1800" dirty="0"/>
              <a:t> &amp; </a:t>
            </a:r>
            <a:r>
              <a:rPr lang="fi-FI" sz="1800" dirty="0" err="1"/>
              <a:t>south</a:t>
            </a:r>
            <a:r>
              <a:rPr lang="fi-FI" sz="1800" dirty="0"/>
              <a:t> Finland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1800" dirty="0"/>
              <a:t>&gt; 32 000 </a:t>
            </a:r>
            <a:r>
              <a:rPr lang="fi-FI" sz="1800" dirty="0" err="1"/>
              <a:t>stands</a:t>
            </a:r>
            <a:r>
              <a:rPr lang="fi-FI" sz="1800" dirty="0"/>
              <a:t>, 45 000 ha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1800" dirty="0" err="1"/>
              <a:t>Variation</a:t>
            </a:r>
            <a:r>
              <a:rPr lang="fi-FI" sz="1800" dirty="0"/>
              <a:t> in </a:t>
            </a:r>
            <a:r>
              <a:rPr lang="fi-FI" sz="1800" dirty="0" err="1"/>
              <a:t>productivity</a:t>
            </a:r>
            <a:r>
              <a:rPr lang="fi-FI" sz="1800" dirty="0"/>
              <a:t> (</a:t>
            </a:r>
            <a:r>
              <a:rPr lang="fi-FI" sz="1800" dirty="0" err="1"/>
              <a:t>soil</a:t>
            </a:r>
            <a:r>
              <a:rPr lang="fi-FI" sz="1800" dirty="0"/>
              <a:t> </a:t>
            </a:r>
            <a:r>
              <a:rPr lang="fi-FI" sz="1800" dirty="0" err="1"/>
              <a:t>productivity</a:t>
            </a:r>
            <a:r>
              <a:rPr lang="fi-FI" sz="1800" dirty="0"/>
              <a:t>)  and </a:t>
            </a:r>
            <a:r>
              <a:rPr lang="fi-FI" sz="1800" dirty="0" err="1"/>
              <a:t>conservation</a:t>
            </a:r>
            <a:r>
              <a:rPr lang="fi-FI" sz="1800" dirty="0"/>
              <a:t> </a:t>
            </a:r>
            <a:r>
              <a:rPr lang="fi-FI" sz="1800" dirty="0" err="1"/>
              <a:t>capacity</a:t>
            </a:r>
            <a:r>
              <a:rPr lang="fi-FI" sz="1800" dirty="0"/>
              <a:t> (</a:t>
            </a:r>
            <a:r>
              <a:rPr lang="fi-FI" sz="1800" dirty="0" err="1"/>
              <a:t>age</a:t>
            </a:r>
            <a:r>
              <a:rPr lang="fi-FI" sz="1800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462693" y="3904520"/>
          <a:ext cx="4617516" cy="223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4277" name="Group 4"/>
          <p:cNvGrpSpPr>
            <a:grpSpLocks/>
          </p:cNvGrpSpPr>
          <p:nvPr/>
        </p:nvGrpSpPr>
        <p:grpSpPr bwMode="auto">
          <a:xfrm>
            <a:off x="3744913" y="3984625"/>
            <a:ext cx="893762" cy="892175"/>
            <a:chOff x="1194971" y="30320"/>
            <a:chExt cx="892988" cy="892988"/>
          </a:xfrm>
        </p:grpSpPr>
        <p:sp>
          <p:nvSpPr>
            <p:cNvPr id="6" name="Rounded Rectangle 5"/>
            <p:cNvSpPr/>
            <p:nvPr/>
          </p:nvSpPr>
          <p:spPr>
            <a:xfrm>
              <a:off x="1194971" y="30320"/>
              <a:ext cx="892988" cy="89298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252072" y="117713"/>
              <a:ext cx="805752" cy="805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 sz="1100" err="1">
                  <a:solidFill>
                    <a:schemeClr val="bg2">
                      <a:lumMod val="50000"/>
                    </a:schemeClr>
                  </a:solidFill>
                </a:rPr>
                <a:t>Catchment</a:t>
              </a:r>
              <a:r>
                <a:rPr lang="fi-FI" sz="1100">
                  <a:solidFill>
                    <a:schemeClr val="bg2">
                      <a:lumMod val="50000"/>
                    </a:schemeClr>
                  </a:solidFill>
                </a:rPr>
                <a:t> 1</a:t>
              </a:r>
            </a:p>
          </p:txBody>
        </p:sp>
      </p:grpSp>
      <p:grpSp>
        <p:nvGrpSpPr>
          <p:cNvPr id="54278" name="Group 7"/>
          <p:cNvGrpSpPr>
            <a:grpSpLocks/>
          </p:cNvGrpSpPr>
          <p:nvPr/>
        </p:nvGrpSpPr>
        <p:grpSpPr bwMode="auto">
          <a:xfrm>
            <a:off x="4943475" y="3937000"/>
            <a:ext cx="892175" cy="892175"/>
            <a:chOff x="1337632" y="145110"/>
            <a:chExt cx="892988" cy="892988"/>
          </a:xfrm>
        </p:grpSpPr>
        <p:sp>
          <p:nvSpPr>
            <p:cNvPr id="9" name="Rounded Rectangle 8"/>
            <p:cNvSpPr/>
            <p:nvPr/>
          </p:nvSpPr>
          <p:spPr>
            <a:xfrm>
              <a:off x="1337632" y="145110"/>
              <a:ext cx="892988" cy="89298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380534" y="188012"/>
              <a:ext cx="807185" cy="80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 sz="1100" dirty="0" err="1">
                  <a:solidFill>
                    <a:schemeClr val="bg2">
                      <a:lumMod val="50000"/>
                    </a:schemeClr>
                  </a:solidFill>
                </a:rPr>
                <a:t>Catchment</a:t>
              </a:r>
              <a:r>
                <a:rPr lang="fi-FI" sz="1100" dirty="0">
                  <a:solidFill>
                    <a:schemeClr val="bg2">
                      <a:lumMod val="50000"/>
                    </a:schemeClr>
                  </a:solidFill>
                </a:rPr>
                <a:t> 2</a:t>
              </a:r>
            </a:p>
          </p:txBody>
        </p:sp>
      </p:grpSp>
      <p:grpSp>
        <p:nvGrpSpPr>
          <p:cNvPr id="54279" name="Group 10"/>
          <p:cNvGrpSpPr>
            <a:grpSpLocks/>
          </p:cNvGrpSpPr>
          <p:nvPr/>
        </p:nvGrpSpPr>
        <p:grpSpPr bwMode="auto">
          <a:xfrm>
            <a:off x="3713163" y="5146675"/>
            <a:ext cx="892175" cy="892175"/>
            <a:chOff x="1337632" y="1194372"/>
            <a:chExt cx="892988" cy="892988"/>
          </a:xfrm>
        </p:grpSpPr>
        <p:sp>
          <p:nvSpPr>
            <p:cNvPr id="12" name="Rounded Rectangle 11"/>
            <p:cNvSpPr/>
            <p:nvPr/>
          </p:nvSpPr>
          <p:spPr>
            <a:xfrm>
              <a:off x="1337632" y="1194372"/>
              <a:ext cx="892988" cy="89298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380533" y="1237274"/>
              <a:ext cx="807185" cy="80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 sz="1100">
                  <a:solidFill>
                    <a:schemeClr val="bg2">
                      <a:lumMod val="50000"/>
                    </a:schemeClr>
                  </a:solidFill>
                </a:rPr>
                <a:t>Catchment 3</a:t>
              </a:r>
            </a:p>
          </p:txBody>
        </p:sp>
      </p:grpSp>
      <p:grpSp>
        <p:nvGrpSpPr>
          <p:cNvPr id="54280" name="Group 13"/>
          <p:cNvGrpSpPr>
            <a:grpSpLocks/>
          </p:cNvGrpSpPr>
          <p:nvPr/>
        </p:nvGrpSpPr>
        <p:grpSpPr bwMode="auto">
          <a:xfrm>
            <a:off x="4943475" y="5178425"/>
            <a:ext cx="892175" cy="892175"/>
            <a:chOff x="1337632" y="1194372"/>
            <a:chExt cx="892988" cy="892988"/>
          </a:xfrm>
        </p:grpSpPr>
        <p:sp>
          <p:nvSpPr>
            <p:cNvPr id="15" name="Rounded Rectangle 14"/>
            <p:cNvSpPr/>
            <p:nvPr/>
          </p:nvSpPr>
          <p:spPr>
            <a:xfrm>
              <a:off x="1337632" y="1194372"/>
              <a:ext cx="892988" cy="89298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380534" y="1237274"/>
              <a:ext cx="807185" cy="80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 sz="1100" err="1">
                  <a:solidFill>
                    <a:schemeClr val="bg2">
                      <a:lumMod val="50000"/>
                    </a:schemeClr>
                  </a:solidFill>
                </a:rPr>
                <a:t>Catchment</a:t>
              </a:r>
              <a:r>
                <a:rPr lang="fi-FI" sz="1100">
                  <a:solidFill>
                    <a:schemeClr val="bg2">
                      <a:lumMod val="50000"/>
                    </a:schemeClr>
                  </a:solidFill>
                </a:rPr>
                <a:t> 4</a:t>
              </a:r>
            </a:p>
          </p:txBody>
        </p:sp>
      </p:grpSp>
      <p:sp>
        <p:nvSpPr>
          <p:cNvPr id="54281" name="TextBox 16"/>
          <p:cNvSpPr txBox="1">
            <a:spLocks noChangeArrowheads="1"/>
          </p:cNvSpPr>
          <p:nvPr/>
        </p:nvSpPr>
        <p:spPr bwMode="auto">
          <a:xfrm>
            <a:off x="4143375" y="6356350"/>
            <a:ext cx="1111250" cy="307975"/>
          </a:xfrm>
          <a:prstGeom prst="rect">
            <a:avLst/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fi-FI" altLang="en-US" sz="1400"/>
              <a:t>Productivity</a:t>
            </a:r>
          </a:p>
        </p:txBody>
      </p:sp>
      <p:sp>
        <p:nvSpPr>
          <p:cNvPr id="54282" name="TextBox 17"/>
          <p:cNvSpPr txBox="1">
            <a:spLocks noChangeArrowheads="1"/>
          </p:cNvSpPr>
          <p:nvPr/>
        </p:nvSpPr>
        <p:spPr bwMode="auto">
          <a:xfrm rot="-5400000">
            <a:off x="1805782" y="5107781"/>
            <a:ext cx="2830512" cy="3079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fi-FI" altLang="en-US" sz="1400"/>
              <a:t>Landscape conservation capacity</a:t>
            </a:r>
          </a:p>
        </p:txBody>
      </p:sp>
      <p:sp>
        <p:nvSpPr>
          <p:cNvPr id="54283" name="TextBox 18"/>
          <p:cNvSpPr txBox="1">
            <a:spLocks noChangeArrowheads="1"/>
          </p:cNvSpPr>
          <p:nvPr/>
        </p:nvSpPr>
        <p:spPr bwMode="auto">
          <a:xfrm>
            <a:off x="3294063" y="4810125"/>
            <a:ext cx="4651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fi-FI" altLang="en-US" sz="1200"/>
              <a:t>Low</a:t>
            </a:r>
          </a:p>
        </p:txBody>
      </p:sp>
      <p:sp>
        <p:nvSpPr>
          <p:cNvPr id="54284" name="TextBox 19"/>
          <p:cNvSpPr txBox="1">
            <a:spLocks noChangeArrowheads="1"/>
          </p:cNvSpPr>
          <p:nvPr/>
        </p:nvSpPr>
        <p:spPr bwMode="auto">
          <a:xfrm>
            <a:off x="4505325" y="3636963"/>
            <a:ext cx="498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fi-FI" altLang="en-US" sz="1200"/>
              <a:t>High</a:t>
            </a:r>
          </a:p>
        </p:txBody>
      </p:sp>
      <p:sp>
        <p:nvSpPr>
          <p:cNvPr id="54285" name="TextBox 20"/>
          <p:cNvSpPr txBox="1">
            <a:spLocks noChangeArrowheads="1"/>
          </p:cNvSpPr>
          <p:nvPr/>
        </p:nvSpPr>
        <p:spPr bwMode="auto">
          <a:xfrm>
            <a:off x="5889625" y="4826000"/>
            <a:ext cx="498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fi-FI" altLang="en-US" sz="1200"/>
              <a:t>High</a:t>
            </a:r>
          </a:p>
        </p:txBody>
      </p:sp>
      <p:sp>
        <p:nvSpPr>
          <p:cNvPr id="54286" name="TextBox 21"/>
          <p:cNvSpPr txBox="1">
            <a:spLocks noChangeArrowheads="1"/>
          </p:cNvSpPr>
          <p:nvPr/>
        </p:nvSpPr>
        <p:spPr bwMode="auto">
          <a:xfrm>
            <a:off x="4513263" y="6070600"/>
            <a:ext cx="4651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fi-FI" altLang="en-US" sz="1200"/>
              <a:t>Low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3678" y="75031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Materials and </a:t>
            </a:r>
            <a:r>
              <a:rPr lang="sv-SE" sz="3200" dirty="0" err="1" smtClean="0"/>
              <a:t>methods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620713"/>
            <a:ext cx="7200900" cy="63214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endParaRPr lang="fi-FI" dirty="0"/>
          </a:p>
          <a:p>
            <a:pPr>
              <a:defRPr/>
            </a:pPr>
            <a:r>
              <a:rPr lang="fi-FI" dirty="0" err="1"/>
              <a:t>Simulations</a:t>
            </a:r>
            <a:r>
              <a:rPr lang="fi-FI" dirty="0"/>
              <a:t> (SIMO) 100 </a:t>
            </a:r>
            <a:r>
              <a:rPr lang="fi-FI" dirty="0" err="1"/>
              <a:t>years</a:t>
            </a:r>
            <a:endParaRPr lang="fi-FI" dirty="0"/>
          </a:p>
          <a:p>
            <a:pPr>
              <a:defRPr/>
            </a:pPr>
            <a:r>
              <a:rPr lang="fi-FI" dirty="0"/>
              <a:t>Management </a:t>
            </a:r>
            <a:r>
              <a:rPr lang="fi-FI" dirty="0" err="1"/>
              <a:t>options</a:t>
            </a:r>
            <a:r>
              <a:rPr lang="fi-FI" dirty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1800" dirty="0"/>
              <a:t>Set </a:t>
            </a:r>
            <a:r>
              <a:rPr lang="fi-FI" sz="1800" dirty="0" err="1"/>
              <a:t>aside</a:t>
            </a:r>
            <a:endParaRPr lang="fi-FI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1800" dirty="0"/>
              <a:t>BAU: </a:t>
            </a:r>
            <a:r>
              <a:rPr lang="fi-FI" sz="1800" dirty="0" err="1"/>
              <a:t>current</a:t>
            </a:r>
            <a:r>
              <a:rPr lang="fi-FI" sz="1800" dirty="0"/>
              <a:t> </a:t>
            </a:r>
            <a:r>
              <a:rPr lang="fi-FI" sz="1800" dirty="0" err="1"/>
              <a:t>forest</a:t>
            </a:r>
            <a:r>
              <a:rPr lang="fi-FI" sz="1800" dirty="0"/>
              <a:t> management </a:t>
            </a:r>
            <a:r>
              <a:rPr lang="fi-FI" sz="1800" dirty="0" err="1"/>
              <a:t>recommendations</a:t>
            </a:r>
            <a:r>
              <a:rPr lang="fi-FI" sz="1800" dirty="0"/>
              <a:t> (</a:t>
            </a:r>
            <a:r>
              <a:rPr lang="fi-FI" sz="1800" dirty="0" err="1"/>
              <a:t>rotation</a:t>
            </a:r>
            <a:r>
              <a:rPr lang="fi-FI" sz="1800" dirty="0"/>
              <a:t> </a:t>
            </a:r>
            <a:r>
              <a:rPr lang="fi-FI" sz="1800" dirty="0" err="1"/>
              <a:t>forest</a:t>
            </a:r>
            <a:r>
              <a:rPr lang="fi-FI" sz="1800" dirty="0"/>
              <a:t> management)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1800" dirty="0"/>
              <a:t>BAU +/- 10/20/30 </a:t>
            </a:r>
            <a:r>
              <a:rPr lang="fi-FI" sz="1800" dirty="0" err="1"/>
              <a:t>years</a:t>
            </a:r>
            <a:r>
              <a:rPr lang="fi-FI" sz="1800" dirty="0"/>
              <a:t>, </a:t>
            </a:r>
            <a:r>
              <a:rPr lang="fi-FI" sz="1800" dirty="0" err="1"/>
              <a:t>changes</a:t>
            </a:r>
            <a:r>
              <a:rPr lang="fi-FI" sz="1800" dirty="0"/>
              <a:t> in </a:t>
            </a:r>
            <a:r>
              <a:rPr lang="fi-FI" sz="1800" dirty="0" err="1"/>
              <a:t>rotation</a:t>
            </a:r>
            <a:r>
              <a:rPr lang="fi-FI" sz="1800" dirty="0"/>
              <a:t> </a:t>
            </a:r>
            <a:r>
              <a:rPr lang="fi-FI" sz="1800" dirty="0" err="1"/>
              <a:t>lengths</a:t>
            </a:r>
            <a:r>
              <a:rPr lang="fi-FI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1800" dirty="0"/>
              <a:t>BAU with and w/O </a:t>
            </a:r>
            <a:r>
              <a:rPr lang="fi-FI" sz="1800" dirty="0" err="1"/>
              <a:t>thinnings</a:t>
            </a:r>
            <a:r>
              <a:rPr lang="fi-FI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1800" dirty="0"/>
              <a:t>GTR: </a:t>
            </a:r>
            <a:r>
              <a:rPr lang="fi-FI" sz="1800" dirty="0" err="1"/>
              <a:t>green</a:t>
            </a:r>
            <a:r>
              <a:rPr lang="fi-FI" sz="1800" dirty="0"/>
              <a:t> </a:t>
            </a:r>
            <a:r>
              <a:rPr lang="fi-FI" sz="1800" dirty="0" err="1"/>
              <a:t>tree</a:t>
            </a:r>
            <a:r>
              <a:rPr lang="fi-FI" sz="1800" dirty="0"/>
              <a:t> </a:t>
            </a:r>
            <a:r>
              <a:rPr lang="fi-FI" sz="1800" dirty="0" err="1"/>
              <a:t>retention</a:t>
            </a:r>
            <a:r>
              <a:rPr lang="fi-FI" sz="1800" dirty="0"/>
              <a:t>, BAU + 3 x </a:t>
            </a:r>
            <a:r>
              <a:rPr lang="fi-FI" sz="1800" dirty="0" err="1"/>
              <a:t>more</a:t>
            </a:r>
            <a:r>
              <a:rPr lang="fi-FI" sz="1800" dirty="0"/>
              <a:t> </a:t>
            </a:r>
            <a:r>
              <a:rPr lang="fi-FI" sz="1800" dirty="0" err="1"/>
              <a:t>trees</a:t>
            </a:r>
            <a:r>
              <a:rPr lang="fi-FI" sz="1800" dirty="0"/>
              <a:t> </a:t>
            </a:r>
            <a:r>
              <a:rPr lang="fi-FI" sz="1800" dirty="0" err="1"/>
              <a:t>retended</a:t>
            </a:r>
            <a:r>
              <a:rPr lang="fi-FI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1800" dirty="0"/>
              <a:t>CCF: </a:t>
            </a:r>
            <a:r>
              <a:rPr lang="fi-FI" sz="1800" dirty="0" err="1"/>
              <a:t>continous</a:t>
            </a:r>
            <a:r>
              <a:rPr lang="fi-FI" sz="1800" dirty="0"/>
              <a:t> </a:t>
            </a:r>
            <a:r>
              <a:rPr lang="fi-FI" sz="1800" dirty="0" err="1"/>
              <a:t>cover</a:t>
            </a:r>
            <a:r>
              <a:rPr lang="fi-FI" sz="1800" dirty="0"/>
              <a:t> </a:t>
            </a:r>
            <a:r>
              <a:rPr lang="fi-FI" sz="1800" dirty="0" err="1"/>
              <a:t>forestry</a:t>
            </a:r>
            <a:endParaRPr lang="fi-FI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i-FI" dirty="0"/>
          </a:p>
          <a:p>
            <a:pPr marL="0" indent="0">
              <a:buFontTx/>
              <a:buNone/>
              <a:defRPr/>
            </a:pPr>
            <a:r>
              <a:rPr lang="fi-FI" dirty="0">
                <a:sym typeface="Wingdings"/>
              </a:rPr>
              <a:t>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stands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19 </a:t>
            </a:r>
            <a:r>
              <a:rPr lang="fi-FI" dirty="0" err="1"/>
              <a:t>alternative</a:t>
            </a:r>
            <a:r>
              <a:rPr lang="fi-FI" dirty="0"/>
              <a:t> </a:t>
            </a:r>
            <a:r>
              <a:rPr lang="fi-FI" dirty="0" err="1"/>
              <a:t>trajectories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	100 </a:t>
            </a:r>
            <a:r>
              <a:rPr lang="fi-FI" dirty="0" err="1"/>
              <a:t>years</a:t>
            </a:r>
            <a:r>
              <a:rPr lang="fi-FI" dirty="0"/>
              <a:t> into the </a:t>
            </a:r>
            <a:r>
              <a:rPr lang="fi-FI" dirty="0" err="1"/>
              <a:t>future</a:t>
            </a:r>
            <a:endParaRPr lang="fi-FI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2573678" y="75031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Materials and </a:t>
            </a:r>
            <a:r>
              <a:rPr lang="sv-SE" sz="3200" dirty="0" err="1" smtClean="0"/>
              <a:t>methods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87450" y="344501"/>
            <a:ext cx="4146550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endParaRPr lang="fi-FI" altLang="en-US" sz="1800" dirty="0"/>
          </a:p>
          <a:p>
            <a:pPr lvl="1" eaLnBrk="1" hangingPunct="1">
              <a:buFont typeface="Arial" charset="0"/>
              <a:buChar char="•"/>
            </a:pPr>
            <a:r>
              <a:rPr lang="fi-FI" altLang="en-US" sz="1800" dirty="0"/>
              <a:t>Net </a:t>
            </a:r>
            <a:r>
              <a:rPr lang="fi-FI" altLang="en-US" sz="1800" dirty="0" err="1"/>
              <a:t>present</a:t>
            </a:r>
            <a:r>
              <a:rPr lang="fi-FI" altLang="en-US" sz="1800" dirty="0"/>
              <a:t> </a:t>
            </a:r>
            <a:r>
              <a:rPr lang="fi-FI" altLang="en-US" sz="1800" dirty="0" err="1"/>
              <a:t>value</a:t>
            </a:r>
            <a:r>
              <a:rPr lang="fi-FI" altLang="en-US" sz="1800" dirty="0"/>
              <a:t> of </a:t>
            </a:r>
            <a:r>
              <a:rPr lang="fi-FI" altLang="en-US" sz="1800" dirty="0" err="1"/>
              <a:t>timber</a:t>
            </a:r>
            <a:r>
              <a:rPr lang="fi-FI" altLang="en-US" sz="1800" dirty="0"/>
              <a:t> (€)</a:t>
            </a:r>
          </a:p>
          <a:p>
            <a:pPr lvl="1" eaLnBrk="1" hangingPunct="1">
              <a:buFont typeface="Arial" charset="0"/>
              <a:buChar char="•"/>
            </a:pPr>
            <a:r>
              <a:rPr lang="fi-FI" altLang="en-US" sz="1800" dirty="0" err="1"/>
              <a:t>Timber</a:t>
            </a:r>
            <a:r>
              <a:rPr lang="fi-FI" altLang="en-US" sz="1800" dirty="0"/>
              <a:t> </a:t>
            </a:r>
            <a:r>
              <a:rPr lang="fi-FI" altLang="en-US" sz="1800" dirty="0" err="1"/>
              <a:t>production</a:t>
            </a:r>
            <a:r>
              <a:rPr lang="fi-FI" altLang="en-US" sz="1800" dirty="0"/>
              <a:t> (m</a:t>
            </a:r>
            <a:r>
              <a:rPr lang="fi-FI" altLang="en-US" sz="1800" baseline="30000" dirty="0"/>
              <a:t>3</a:t>
            </a:r>
            <a:r>
              <a:rPr lang="fi-FI" altLang="en-US" sz="1800" dirty="0"/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fi-FI" altLang="en-US" sz="1800" dirty="0" err="1"/>
              <a:t>Carbon</a:t>
            </a:r>
            <a:r>
              <a:rPr lang="fi-FI" altLang="en-US" sz="1800" dirty="0"/>
              <a:t> </a:t>
            </a:r>
            <a:r>
              <a:rPr lang="fi-FI" altLang="en-US" sz="1800" dirty="0" err="1"/>
              <a:t>stock</a:t>
            </a:r>
            <a:r>
              <a:rPr lang="fi-FI" altLang="en-US" sz="1800" dirty="0"/>
              <a:t> (</a:t>
            </a:r>
            <a:r>
              <a:rPr lang="fi-FI" altLang="en-US" sz="1800" dirty="0" err="1"/>
              <a:t>biomass</a:t>
            </a:r>
            <a:r>
              <a:rPr lang="fi-FI" altLang="en-US" sz="1800" dirty="0"/>
              <a:t> + </a:t>
            </a:r>
            <a:r>
              <a:rPr lang="fi-FI" altLang="en-US" sz="1800" dirty="0" err="1"/>
              <a:t>soil</a:t>
            </a:r>
            <a:r>
              <a:rPr lang="fi-FI" altLang="en-US" sz="1800" dirty="0"/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fi-FI" altLang="en-US" sz="1800" dirty="0" err="1"/>
              <a:t>Yield</a:t>
            </a:r>
            <a:r>
              <a:rPr lang="fi-FI" altLang="en-US" sz="1800" dirty="0"/>
              <a:t> of </a:t>
            </a:r>
            <a:r>
              <a:rPr lang="fi-FI" altLang="en-US" sz="1800" dirty="0" err="1"/>
              <a:t>collectable</a:t>
            </a:r>
            <a:r>
              <a:rPr lang="fi-FI" altLang="en-US" sz="1800" dirty="0"/>
              <a:t> </a:t>
            </a:r>
            <a:r>
              <a:rPr lang="fi-FI" altLang="en-US" sz="1800" dirty="0" err="1"/>
              <a:t>goods</a:t>
            </a:r>
            <a:r>
              <a:rPr lang="fi-FI" altLang="en-US" sz="1800" dirty="0"/>
              <a:t> </a:t>
            </a:r>
          </a:p>
          <a:p>
            <a:pPr lvl="2" eaLnBrk="1" hangingPunct="1"/>
            <a:r>
              <a:rPr lang="fi-FI" altLang="en-US" sz="1800" dirty="0" err="1"/>
              <a:t>bilberry</a:t>
            </a:r>
            <a:r>
              <a:rPr lang="fi-FI" altLang="en-US" sz="1800" dirty="0"/>
              <a:t> </a:t>
            </a:r>
          </a:p>
          <a:p>
            <a:pPr lvl="2" eaLnBrk="1" hangingPunct="1"/>
            <a:r>
              <a:rPr lang="fi-FI" altLang="en-US" sz="1800" dirty="0" err="1"/>
              <a:t>lingonberry</a:t>
            </a:r>
            <a:r>
              <a:rPr lang="fi-FI" altLang="en-US" sz="1800" dirty="0"/>
              <a:t> </a:t>
            </a:r>
          </a:p>
          <a:p>
            <a:pPr lvl="2" eaLnBrk="1" hangingPunct="1"/>
            <a:r>
              <a:rPr lang="fi-FI" altLang="en-US" sz="1800" dirty="0" err="1"/>
              <a:t>mushrooms</a:t>
            </a:r>
            <a:endParaRPr lang="fi-FI" altLang="en-US" sz="1800" dirty="0"/>
          </a:p>
          <a:p>
            <a:pPr lvl="1" eaLnBrk="1" hangingPunct="1">
              <a:buFont typeface="Arial" charset="0"/>
              <a:buChar char="•"/>
            </a:pPr>
            <a:r>
              <a:rPr lang="fi-FI" altLang="en-US" sz="1800" dirty="0" err="1"/>
              <a:t>Scenic</a:t>
            </a:r>
            <a:r>
              <a:rPr lang="fi-FI" altLang="en-US" sz="1800" dirty="0"/>
              <a:t> beauty</a:t>
            </a:r>
          </a:p>
          <a:p>
            <a:pPr lvl="1" eaLnBrk="1" hangingPunct="1">
              <a:buFont typeface="Arial" charset="0"/>
              <a:buChar char="•"/>
            </a:pPr>
            <a:endParaRPr lang="fi-FI" altLang="en-US" sz="1800" dirty="0"/>
          </a:p>
          <a:p>
            <a:pPr lvl="1" eaLnBrk="1" hangingPunct="1">
              <a:buFont typeface="Arial" charset="0"/>
              <a:buChar char="•"/>
            </a:pPr>
            <a:r>
              <a:rPr lang="fi-FI" altLang="en-US" sz="1800" dirty="0" err="1"/>
              <a:t>Deadwood</a:t>
            </a:r>
            <a:r>
              <a:rPr lang="fi-FI" altLang="en-US" sz="1800" dirty="0"/>
              <a:t>: </a:t>
            </a:r>
            <a:r>
              <a:rPr lang="fi-FI" altLang="en-US" sz="1800" dirty="0" err="1"/>
              <a:t>diversity</a:t>
            </a:r>
            <a:r>
              <a:rPr lang="fi-FI" altLang="en-US" sz="1800" dirty="0"/>
              <a:t> </a:t>
            </a:r>
            <a:r>
              <a:rPr lang="fi-FI" altLang="en-US" sz="1800" dirty="0" err="1"/>
              <a:t>index</a:t>
            </a:r>
            <a:r>
              <a:rPr lang="fi-FI" altLang="en-US" sz="1800" dirty="0"/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fi-FI" altLang="en-US" sz="1800" dirty="0" err="1"/>
              <a:t>Habitat</a:t>
            </a:r>
            <a:r>
              <a:rPr lang="fi-FI" altLang="en-US" sz="1800" dirty="0"/>
              <a:t> </a:t>
            </a:r>
            <a:r>
              <a:rPr lang="fi-FI" altLang="en-US" sz="1800" dirty="0" err="1"/>
              <a:t>suitability</a:t>
            </a:r>
            <a:r>
              <a:rPr lang="fi-FI" altLang="en-US" sz="1800" dirty="0"/>
              <a:t> </a:t>
            </a:r>
            <a:r>
              <a:rPr lang="fi-FI" altLang="en-US" sz="1800" dirty="0" err="1"/>
              <a:t>index</a:t>
            </a:r>
            <a:endParaRPr lang="fi-FI" altLang="en-US" sz="1800" dirty="0"/>
          </a:p>
          <a:p>
            <a:pPr lvl="2" eaLnBrk="1" hangingPunct="1"/>
            <a:r>
              <a:rPr lang="fi-FI" altLang="en-US" sz="1800" dirty="0"/>
              <a:t>6 </a:t>
            </a:r>
            <a:r>
              <a:rPr lang="fi-FI" altLang="en-US" sz="1800" dirty="0" err="1"/>
              <a:t>vertebrate</a:t>
            </a:r>
            <a:r>
              <a:rPr lang="fi-FI" altLang="en-US" sz="1800" dirty="0"/>
              <a:t> </a:t>
            </a:r>
            <a:r>
              <a:rPr lang="fi-FI" altLang="en-US" sz="1800" dirty="0" err="1"/>
              <a:t>species</a:t>
            </a:r>
            <a:endParaRPr lang="fi-FI" altLang="en-US" sz="1800" dirty="0"/>
          </a:p>
          <a:p>
            <a:pPr lvl="2" eaLnBrk="1" hangingPunct="1"/>
            <a:r>
              <a:rPr lang="fi-FI" altLang="en-US" sz="1800" dirty="0" err="1"/>
              <a:t>All</a:t>
            </a:r>
            <a:r>
              <a:rPr lang="fi-FI" altLang="en-US" sz="1800" dirty="0"/>
              <a:t> </a:t>
            </a:r>
            <a:r>
              <a:rPr lang="fi-FI" altLang="en-US" sz="1800" dirty="0" err="1"/>
              <a:t>red-listed</a:t>
            </a:r>
            <a:r>
              <a:rPr lang="fi-FI" altLang="en-US" sz="1800" dirty="0"/>
              <a:t>, </a:t>
            </a:r>
            <a:r>
              <a:rPr lang="fi-FI" altLang="en-US" sz="1800" dirty="0" err="1"/>
              <a:t>deadwood</a:t>
            </a:r>
            <a:r>
              <a:rPr lang="fi-FI" altLang="en-US" sz="1800" dirty="0"/>
              <a:t> </a:t>
            </a:r>
            <a:r>
              <a:rPr lang="fi-FI" altLang="en-US" sz="1800" dirty="0" err="1"/>
              <a:t>dependend</a:t>
            </a:r>
            <a:r>
              <a:rPr lang="fi-FI" altLang="en-US" sz="1800" dirty="0"/>
              <a:t> </a:t>
            </a:r>
            <a:r>
              <a:rPr lang="fi-FI" altLang="en-US" sz="1800" dirty="0" err="1"/>
              <a:t>fungi</a:t>
            </a:r>
            <a:r>
              <a:rPr lang="fi-FI" altLang="en-US" sz="1800" dirty="0"/>
              <a:t> and </a:t>
            </a:r>
            <a:r>
              <a:rPr lang="fi-FI" altLang="en-US" sz="1800" dirty="0" err="1"/>
              <a:t>invertebrates</a:t>
            </a:r>
            <a:endParaRPr lang="fi-FI" altLang="en-US" sz="1800" dirty="0"/>
          </a:p>
        </p:txBody>
      </p:sp>
      <p:sp>
        <p:nvSpPr>
          <p:cNvPr id="5" name="Right Brace 4"/>
          <p:cNvSpPr/>
          <p:nvPr/>
        </p:nvSpPr>
        <p:spPr>
          <a:xfrm>
            <a:off x="5389563" y="796757"/>
            <a:ext cx="306387" cy="2395706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5870573" y="1744972"/>
            <a:ext cx="327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fi-FI" altLang="en-US" dirty="0" err="1"/>
              <a:t>Ecosystem</a:t>
            </a:r>
            <a:r>
              <a:rPr lang="fi-FI" altLang="en-US" dirty="0"/>
              <a:t> </a:t>
            </a:r>
            <a:r>
              <a:rPr lang="fi-FI" altLang="en-US" dirty="0" err="1"/>
              <a:t>services</a:t>
            </a:r>
            <a:r>
              <a:rPr lang="fi-FI" altLang="en-US" dirty="0"/>
              <a:t> </a:t>
            </a:r>
          </a:p>
        </p:txBody>
      </p:sp>
      <p:sp>
        <p:nvSpPr>
          <p:cNvPr id="56325" name="TextBox 7"/>
          <p:cNvSpPr txBox="1">
            <a:spLocks noChangeArrowheads="1"/>
          </p:cNvSpPr>
          <p:nvPr/>
        </p:nvSpPr>
        <p:spPr bwMode="auto">
          <a:xfrm>
            <a:off x="5870575" y="4211638"/>
            <a:ext cx="226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fi-FI" altLang="en-US" dirty="0" err="1"/>
              <a:t>Biodiversity</a:t>
            </a:r>
            <a:r>
              <a:rPr lang="fi-FI" altLang="en-US" dirty="0"/>
              <a:t>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" r="29504" b="7500"/>
          <a:stretch>
            <a:fillRect/>
          </a:stretch>
        </p:blipFill>
        <p:spPr bwMode="auto">
          <a:xfrm>
            <a:off x="6418263" y="5637213"/>
            <a:ext cx="585787" cy="719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www.huntingbg.eu/img/031011080549capercaillie_l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5665788"/>
            <a:ext cx="1066800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bobthebirdman.com/wp-content/uploads/2012/12/American-Three-toed-Woodpecker-300x30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3713" y="5661025"/>
            <a:ext cx="720725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15919" r="24615" b="30876"/>
          <a:stretch>
            <a:fillRect/>
          </a:stretch>
        </p:blipFill>
        <p:spPr bwMode="auto">
          <a:xfrm>
            <a:off x="2987675" y="5661025"/>
            <a:ext cx="1227138" cy="7207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r="39008" b="13641"/>
          <a:stretch>
            <a:fillRect/>
          </a:stretch>
        </p:blipFill>
        <p:spPr bwMode="auto">
          <a:xfrm>
            <a:off x="1458913" y="5637213"/>
            <a:ext cx="619125" cy="719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03"/>
          <a:stretch/>
        </p:blipFill>
        <p:spPr>
          <a:xfrm flipH="1">
            <a:off x="2077494" y="5612654"/>
            <a:ext cx="971223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32" name="TextBox 16"/>
          <p:cNvSpPr txBox="1">
            <a:spLocks noChangeArrowheads="1"/>
          </p:cNvSpPr>
          <p:nvPr/>
        </p:nvSpPr>
        <p:spPr bwMode="auto">
          <a:xfrm>
            <a:off x="550185" y="135087"/>
            <a:ext cx="699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en-US" altLang="en-US" dirty="0"/>
              <a:t>Forest stand characteristics translated into ESS and BD indicators  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5414963" y="3748088"/>
            <a:ext cx="307975" cy="1296987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6334" name="TextBox 19"/>
          <p:cNvSpPr txBox="1">
            <a:spLocks noChangeArrowheads="1"/>
          </p:cNvSpPr>
          <p:nvPr/>
        </p:nvSpPr>
        <p:spPr bwMode="auto">
          <a:xfrm>
            <a:off x="5896640" y="4624867"/>
            <a:ext cx="3288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en-US" altLang="en-US" sz="1200" dirty="0" err="1"/>
              <a:t>Mönkkönen</a:t>
            </a:r>
            <a:r>
              <a:rPr lang="en-US" altLang="en-US" sz="1200" dirty="0"/>
              <a:t> et al 2014</a:t>
            </a:r>
            <a:r>
              <a:rPr lang="en-US" altLang="en-US" sz="1200" dirty="0" smtClean="0"/>
              <a:t>: </a:t>
            </a:r>
            <a:r>
              <a:rPr lang="en-US" altLang="en-US" sz="1200" dirty="0" err="1" smtClean="0"/>
              <a:t>J.Environ.Manage</a:t>
            </a:r>
            <a:endParaRPr lang="en-US" altLang="en-US" sz="1200" dirty="0"/>
          </a:p>
        </p:txBody>
      </p:sp>
      <p:sp>
        <p:nvSpPr>
          <p:cNvPr id="56335" name="TextBox 20"/>
          <p:cNvSpPr txBox="1">
            <a:spLocks noChangeArrowheads="1"/>
          </p:cNvSpPr>
          <p:nvPr/>
        </p:nvSpPr>
        <p:spPr bwMode="auto">
          <a:xfrm>
            <a:off x="5934074" y="2119622"/>
            <a:ext cx="282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en-US" altLang="en-US" sz="1200" dirty="0" err="1"/>
              <a:t>Trivino</a:t>
            </a:r>
            <a:r>
              <a:rPr lang="en-US" altLang="en-US" sz="1200" dirty="0"/>
              <a:t> et al 2015: Ecosystem Services</a:t>
            </a:r>
          </a:p>
          <a:p>
            <a:r>
              <a:rPr lang="en-US" altLang="en-US" sz="1200" dirty="0" err="1"/>
              <a:t>Trivino</a:t>
            </a:r>
            <a:r>
              <a:rPr lang="en-US" altLang="en-US" sz="1200" dirty="0"/>
              <a:t> et al. 2017: J. Appl. Ecol.</a:t>
            </a:r>
          </a:p>
          <a:p>
            <a:r>
              <a:rPr lang="en-US" altLang="en-US" sz="1200" dirty="0" err="1"/>
              <a:t>Peura</a:t>
            </a:r>
            <a:r>
              <a:rPr lang="en-US" altLang="en-US" sz="1200" dirty="0"/>
              <a:t> et al. 2016: Silva </a:t>
            </a:r>
            <a:r>
              <a:rPr lang="en-US" altLang="en-US" sz="1200" dirty="0" err="1"/>
              <a:t>Fennica</a:t>
            </a:r>
            <a:endParaRPr lang="en-US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11560" y="15124"/>
            <a:ext cx="7979808" cy="1143000"/>
          </a:xfrm>
        </p:spPr>
        <p:txBody>
          <a:bodyPr>
            <a:noAutofit/>
          </a:bodyPr>
          <a:lstStyle/>
          <a:p>
            <a:r>
              <a:rPr lang="fi-FI" altLang="en-US" sz="2400" dirty="0" err="1" smtClean="0"/>
              <a:t>Question</a:t>
            </a:r>
            <a:r>
              <a:rPr lang="fi-FI" altLang="en-US" sz="2400" dirty="0" smtClean="0"/>
              <a:t> 1. </a:t>
            </a:r>
            <a:r>
              <a:rPr lang="fi-FI" altLang="en-US" sz="2400" dirty="0" err="1" smtClean="0"/>
              <a:t>Conflicts</a:t>
            </a:r>
            <a:r>
              <a:rPr lang="fi-FI" altLang="en-US" sz="2400" dirty="0" smtClean="0"/>
              <a:t>: How </a:t>
            </a:r>
            <a:r>
              <a:rPr lang="fi-FI" altLang="en-US" sz="2400" dirty="0" err="1" smtClean="0"/>
              <a:t>much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carbon</a:t>
            </a:r>
            <a:r>
              <a:rPr lang="fi-FI" altLang="en-US" sz="2400" dirty="0" smtClean="0"/>
              <a:t> and </a:t>
            </a:r>
            <a:r>
              <a:rPr lang="fi-FI" altLang="en-US" sz="2400" dirty="0" err="1" smtClean="0"/>
              <a:t>deadwood</a:t>
            </a:r>
            <a:r>
              <a:rPr lang="fi-FI" altLang="en-US" sz="2400" dirty="0" smtClean="0"/>
              <a:t> is </a:t>
            </a:r>
            <a:r>
              <a:rPr lang="fi-FI" altLang="en-US" sz="2400" dirty="0" err="1" smtClean="0"/>
              <a:t>possible</a:t>
            </a:r>
            <a:r>
              <a:rPr lang="fi-FI" altLang="en-US" sz="2400" dirty="0" smtClean="0"/>
              <a:t> to </a:t>
            </a:r>
            <a:r>
              <a:rPr lang="fi-FI" altLang="en-US" sz="2400" dirty="0" err="1" smtClean="0"/>
              <a:t>obtain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given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different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levels</a:t>
            </a:r>
            <a:r>
              <a:rPr lang="fi-FI" altLang="en-US" sz="2400" dirty="0" smtClean="0"/>
              <a:t> of </a:t>
            </a:r>
            <a:r>
              <a:rPr lang="fi-FI" altLang="en-US" sz="2400" dirty="0" err="1" smtClean="0"/>
              <a:t>timber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revenue</a:t>
            </a:r>
            <a:r>
              <a:rPr lang="fi-FI" altLang="en-US" sz="2400" dirty="0" smtClean="0"/>
              <a:t>? </a:t>
            </a:r>
          </a:p>
        </p:txBody>
      </p:sp>
      <p:grpSp>
        <p:nvGrpSpPr>
          <p:cNvPr id="57347" name="Group 4"/>
          <p:cNvGrpSpPr>
            <a:grpSpLocks noChangeAspect="1"/>
          </p:cNvGrpSpPr>
          <p:nvPr/>
        </p:nvGrpSpPr>
        <p:grpSpPr bwMode="auto">
          <a:xfrm>
            <a:off x="387593" y="1113780"/>
            <a:ext cx="4467056" cy="5034608"/>
            <a:chOff x="520700" y="1623604"/>
            <a:chExt cx="3959923" cy="4463415"/>
          </a:xfrm>
        </p:grpSpPr>
        <p:pic>
          <p:nvPicPr>
            <p:cNvPr id="57351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520700" y="1623604"/>
              <a:ext cx="3959923" cy="446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73004" y="1772498"/>
              <a:ext cx="297764" cy="287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40" y="1113780"/>
            <a:ext cx="2219168" cy="148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49" name="TextBox 9"/>
          <p:cNvSpPr txBox="1">
            <a:spLocks noChangeArrowheads="1"/>
          </p:cNvSpPr>
          <p:nvPr/>
        </p:nvSpPr>
        <p:spPr bwMode="auto">
          <a:xfrm>
            <a:off x="1327150" y="6224588"/>
            <a:ext cx="7446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en-CA" altLang="en-US" sz="1600" b="1" dirty="0"/>
              <a:t> </a:t>
            </a:r>
            <a:r>
              <a:rPr lang="en-US" altLang="en-US" sz="1600" dirty="0" err="1"/>
              <a:t>Triviño</a:t>
            </a:r>
            <a:r>
              <a:rPr lang="en-US" altLang="en-US" sz="1600" dirty="0"/>
              <a:t> </a:t>
            </a:r>
            <a:r>
              <a:rPr lang="en-US" altLang="en-US" sz="1600" i="1" dirty="0"/>
              <a:t>et al</a:t>
            </a:r>
            <a:r>
              <a:rPr lang="en-US" altLang="en-US" sz="1600" dirty="0"/>
              <a:t>, 2017. Optimizing management to enhance </a:t>
            </a:r>
            <a:r>
              <a:rPr lang="en-US" altLang="en-US" sz="1600" dirty="0" err="1"/>
              <a:t>multifunctionality</a:t>
            </a:r>
            <a:r>
              <a:rPr lang="en-US" altLang="en-US" sz="1600" dirty="0"/>
              <a:t> in a boreal forest landscape. </a:t>
            </a:r>
            <a:r>
              <a:rPr lang="en-US" altLang="en-US" sz="1600" i="1" dirty="0"/>
              <a:t>Journal of Applied Ecology</a:t>
            </a:r>
            <a:r>
              <a:rPr lang="en-US" altLang="en-US" sz="1600" dirty="0"/>
              <a:t> 54:61-70.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1905" y="2841104"/>
            <a:ext cx="3816350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It is not possible to have high levels of deadwood and ecosystem services when the objective is to maximize timber.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Therefore, it is not possible to have a multifunctional landscape when the only aim is to maximize timber.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By </a:t>
            </a:r>
            <a:r>
              <a:rPr lang="en-US" sz="1600" dirty="0"/>
              <a:t>giving up some small levels of timber is possible to greatly increase the landscape multi-functionality.</a:t>
            </a:r>
            <a:endParaRPr lang="en-US" sz="1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2054819"/>
            <a:ext cx="230425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1100" dirty="0" smtClean="0"/>
          </a:p>
          <a:p>
            <a:endParaRPr lang="sv-SE" sz="1100" dirty="0" smtClean="0"/>
          </a:p>
          <a:p>
            <a:endParaRPr lang="sv-SE" sz="1100" dirty="0"/>
          </a:p>
          <a:p>
            <a:endParaRPr lang="sv-SE" sz="1100" dirty="0" smtClean="0"/>
          </a:p>
          <a:p>
            <a:endParaRPr lang="sv-SE" sz="1100" dirty="0" smtClean="0"/>
          </a:p>
          <a:p>
            <a:endParaRPr lang="sv-SE" sz="1100" dirty="0"/>
          </a:p>
          <a:p>
            <a:r>
              <a:rPr lang="sv-SE" sz="1100" dirty="0" smtClean="0">
                <a:solidFill>
                  <a:schemeClr val="bg1"/>
                </a:solidFill>
              </a:rPr>
              <a:t>.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3701" y="4924775"/>
            <a:ext cx="35276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r>
              <a:rPr lang="sv-SE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89751" y="-27900"/>
            <a:ext cx="8388424" cy="1143000"/>
          </a:xfrm>
        </p:spPr>
        <p:txBody>
          <a:bodyPr>
            <a:noAutofit/>
          </a:bodyPr>
          <a:lstStyle/>
          <a:p>
            <a:r>
              <a:rPr lang="fi-FI" altLang="en-US" sz="2400" dirty="0" err="1" smtClean="0"/>
              <a:t>Question</a:t>
            </a:r>
            <a:r>
              <a:rPr lang="fi-FI" altLang="en-US" sz="2400" dirty="0" smtClean="0"/>
              <a:t> 2. How </a:t>
            </a:r>
            <a:r>
              <a:rPr lang="fi-FI" altLang="en-US" sz="2400" dirty="0" err="1" smtClean="0"/>
              <a:t>much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carbon</a:t>
            </a:r>
            <a:r>
              <a:rPr lang="fi-FI" altLang="en-US" sz="2400" dirty="0" smtClean="0"/>
              <a:t> and </a:t>
            </a:r>
            <a:r>
              <a:rPr lang="fi-FI" altLang="en-US" sz="2400" dirty="0" err="1" smtClean="0"/>
              <a:t>habitat</a:t>
            </a:r>
            <a:r>
              <a:rPr lang="fi-FI" altLang="en-US" sz="2400" dirty="0" smtClean="0"/>
              <a:t> for </a:t>
            </a:r>
            <a:r>
              <a:rPr lang="fi-FI" altLang="en-US" sz="2400" dirty="0" err="1" smtClean="0"/>
              <a:t>different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species</a:t>
            </a:r>
            <a:r>
              <a:rPr lang="fi-FI" altLang="en-US" sz="2400" dirty="0" smtClean="0"/>
              <a:t> is </a:t>
            </a:r>
            <a:r>
              <a:rPr lang="fi-FI" altLang="en-US" sz="2400" dirty="0" err="1" smtClean="0"/>
              <a:t>possible</a:t>
            </a:r>
            <a:r>
              <a:rPr lang="fi-FI" altLang="en-US" sz="2400" dirty="0" smtClean="0"/>
              <a:t> to </a:t>
            </a:r>
            <a:r>
              <a:rPr lang="fi-FI" altLang="en-US" sz="2400" dirty="0" err="1" smtClean="0"/>
              <a:t>obtain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given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different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levels</a:t>
            </a:r>
            <a:r>
              <a:rPr lang="fi-FI" altLang="en-US" sz="2400" dirty="0" smtClean="0"/>
              <a:t> of </a:t>
            </a:r>
            <a:r>
              <a:rPr lang="fi-FI" altLang="en-US" sz="2400" dirty="0" err="1" smtClean="0"/>
              <a:t>timber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revenue</a:t>
            </a:r>
            <a:r>
              <a:rPr lang="fi-FI" altLang="en-US" sz="2400" dirty="0" smtClean="0"/>
              <a:t>?</a:t>
            </a:r>
          </a:p>
        </p:txBody>
      </p:sp>
      <p:grpSp>
        <p:nvGrpSpPr>
          <p:cNvPr id="58371" name="Group 11"/>
          <p:cNvGrpSpPr>
            <a:grpSpLocks noChangeAspect="1"/>
          </p:cNvGrpSpPr>
          <p:nvPr/>
        </p:nvGrpSpPr>
        <p:grpSpPr bwMode="auto">
          <a:xfrm>
            <a:off x="177089" y="1613127"/>
            <a:ext cx="4630043" cy="5245733"/>
            <a:chOff x="514094" y="2348624"/>
            <a:chExt cx="4060506" cy="4599343"/>
          </a:xfrm>
        </p:grpSpPr>
        <p:pic>
          <p:nvPicPr>
            <p:cNvPr id="58379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30"/>
            <a:stretch>
              <a:fillRect/>
            </a:stretch>
          </p:blipFill>
          <p:spPr bwMode="auto">
            <a:xfrm>
              <a:off x="514094" y="2484552"/>
              <a:ext cx="4060506" cy="446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73295" y="2348624"/>
              <a:ext cx="297862" cy="287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" r="29504" b="7500"/>
          <a:stretch>
            <a:fillRect/>
          </a:stretch>
        </p:blipFill>
        <p:spPr bwMode="auto">
          <a:xfrm>
            <a:off x="7073900" y="1142502"/>
            <a:ext cx="584200" cy="719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www.huntingbg.eu/img/031011080549capercaillie_lg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5550" y="1171077"/>
            <a:ext cx="1068388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bobthebirdman.com/wp-content/uploads/2012/12/American-Three-toed-Woodpecker-300x300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1166314"/>
            <a:ext cx="720725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15919" r="24615" b="30876"/>
          <a:stretch>
            <a:fillRect/>
          </a:stretch>
        </p:blipFill>
        <p:spPr bwMode="auto">
          <a:xfrm>
            <a:off x="3641725" y="1166314"/>
            <a:ext cx="1228725" cy="7207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r="39008" b="13641"/>
          <a:stretch>
            <a:fillRect/>
          </a:stretch>
        </p:blipFill>
        <p:spPr bwMode="auto">
          <a:xfrm>
            <a:off x="2114550" y="1142502"/>
            <a:ext cx="617538" cy="719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03"/>
          <a:stretch/>
        </p:blipFill>
        <p:spPr>
          <a:xfrm flipH="1">
            <a:off x="2741478" y="1166618"/>
            <a:ext cx="971223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29"/>
          <p:cNvSpPr/>
          <p:nvPr/>
        </p:nvSpPr>
        <p:spPr>
          <a:xfrm>
            <a:off x="4787900" y="3141663"/>
            <a:ext cx="41052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+mj-lt"/>
              </a:rPr>
              <a:t>Again, it is not possible to have high levels of habitat availability and ecosystem services when the objective of forest management is to maximize timber NPV.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+mj-lt"/>
              </a:rPr>
              <a:t>However, the conflicts between habitat availability, carbon and timber are less severe than for deadwood.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755576" y="103576"/>
            <a:ext cx="7772400" cy="1143000"/>
          </a:xfrm>
        </p:spPr>
        <p:txBody>
          <a:bodyPr>
            <a:noAutofit/>
          </a:bodyPr>
          <a:lstStyle/>
          <a:p>
            <a:r>
              <a:rPr lang="fi-FI" altLang="en-US" sz="2400" dirty="0" err="1" smtClean="0"/>
              <a:t>Question</a:t>
            </a:r>
            <a:r>
              <a:rPr lang="fi-FI" altLang="en-US" sz="2400" dirty="0" smtClean="0"/>
              <a:t> 3: </a:t>
            </a:r>
            <a:r>
              <a:rPr lang="fi-FI" altLang="en-US" sz="2400" dirty="0" err="1"/>
              <a:t>What</a:t>
            </a:r>
            <a:r>
              <a:rPr lang="fi-FI" altLang="en-US" sz="2400" dirty="0"/>
              <a:t> is the </a:t>
            </a:r>
            <a:r>
              <a:rPr lang="fi-FI" altLang="en-US" sz="2400" dirty="0" err="1"/>
              <a:t>optimal</a:t>
            </a:r>
            <a:r>
              <a:rPr lang="fi-FI" altLang="en-US" sz="2400" dirty="0"/>
              <a:t> </a:t>
            </a:r>
            <a:r>
              <a:rPr lang="fi-FI" altLang="en-US" sz="2400" dirty="0" err="1" smtClean="0"/>
              <a:t>forest</a:t>
            </a:r>
            <a:r>
              <a:rPr lang="fi-FI" altLang="en-US" sz="2400" dirty="0" smtClean="0"/>
              <a:t> management </a:t>
            </a:r>
            <a:r>
              <a:rPr lang="fi-FI" altLang="en-US" sz="2400" dirty="0" err="1" smtClean="0"/>
              <a:t>regimes</a:t>
            </a:r>
            <a:r>
              <a:rPr lang="fi-FI" altLang="en-US" sz="2400" dirty="0" smtClean="0"/>
              <a:t> for </a:t>
            </a:r>
            <a:r>
              <a:rPr lang="fi-FI" altLang="en-US" sz="2400" dirty="0" err="1" smtClean="0"/>
              <a:t>different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levels</a:t>
            </a:r>
            <a:r>
              <a:rPr lang="fi-FI" altLang="en-US" sz="2400" dirty="0" smtClean="0"/>
              <a:t> of </a:t>
            </a:r>
            <a:r>
              <a:rPr lang="fi-FI" altLang="en-US" sz="2400" dirty="0" err="1" smtClean="0"/>
              <a:t>timber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harvest</a:t>
            </a:r>
            <a:r>
              <a:rPr lang="fi-FI" altLang="en-US" sz="2400" dirty="0" smtClean="0"/>
              <a:t> </a:t>
            </a:r>
            <a:r>
              <a:rPr lang="fi-FI" altLang="en-US" sz="2400" dirty="0" err="1" smtClean="0"/>
              <a:t>revenues</a:t>
            </a:r>
            <a:r>
              <a:rPr lang="fi-FI" altLang="en-US" sz="2400" dirty="0" smtClean="0"/>
              <a:t>?</a:t>
            </a:r>
          </a:p>
        </p:txBody>
      </p:sp>
      <p:pic>
        <p:nvPicPr>
          <p:cNvPr id="593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1031875" y="2420938"/>
            <a:ext cx="39608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" r="29504" b="7500"/>
          <a:stretch>
            <a:fillRect/>
          </a:stretch>
        </p:blipFill>
        <p:spPr bwMode="auto">
          <a:xfrm>
            <a:off x="7073900" y="1589088"/>
            <a:ext cx="584200" cy="719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huntingbg.eu/img/031011080549capercaillie_lg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5550" y="1617663"/>
            <a:ext cx="1068388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bobthebirdman.com/wp-content/uploads/2012/12/American-Three-toed-Woodpecker-300x300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1612900"/>
            <a:ext cx="720725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15919" r="24615" b="30876"/>
          <a:stretch>
            <a:fillRect/>
          </a:stretch>
        </p:blipFill>
        <p:spPr bwMode="auto">
          <a:xfrm>
            <a:off x="3641725" y="1612900"/>
            <a:ext cx="1228725" cy="7207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r="39008" b="13641"/>
          <a:stretch>
            <a:fillRect/>
          </a:stretch>
        </p:blipFill>
        <p:spPr bwMode="auto">
          <a:xfrm>
            <a:off x="2114550" y="1589088"/>
            <a:ext cx="617538" cy="719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03"/>
          <a:stretch/>
        </p:blipFill>
        <p:spPr>
          <a:xfrm flipH="1">
            <a:off x="2741478" y="1613204"/>
            <a:ext cx="971223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4787900" y="3141663"/>
            <a:ext cx="40322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It is surprising that the </a:t>
            </a:r>
            <a:r>
              <a:rPr lang="en-US" sz="1600" dirty="0" smtClean="0">
                <a:latin typeface="+mj-lt"/>
              </a:rPr>
              <a:t>proportion of </a:t>
            </a:r>
            <a:r>
              <a:rPr lang="en-US" sz="1600" dirty="0">
                <a:latin typeface="+mj-lt"/>
              </a:rPr>
              <a:t>the recommended BAU is very </a:t>
            </a:r>
            <a:r>
              <a:rPr lang="en-US" sz="1600" dirty="0" smtClean="0">
                <a:latin typeface="+mj-lt"/>
              </a:rPr>
              <a:t>low (30%), </a:t>
            </a:r>
            <a:r>
              <a:rPr lang="en-US" sz="1600" dirty="0">
                <a:latin typeface="+mj-lt"/>
              </a:rPr>
              <a:t>even when the aim is to maximize </a:t>
            </a:r>
            <a:r>
              <a:rPr lang="en-US" sz="1600" dirty="0" smtClean="0">
                <a:latin typeface="+mj-lt"/>
              </a:rPr>
              <a:t>timber. 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The </a:t>
            </a:r>
            <a:r>
              <a:rPr lang="en-US" sz="1600" dirty="0" smtClean="0">
                <a:latin typeface="+mj-lt"/>
              </a:rPr>
              <a:t>proportion of </a:t>
            </a:r>
            <a:r>
              <a:rPr lang="en-US" sz="1600" dirty="0">
                <a:latin typeface="+mj-lt"/>
              </a:rPr>
              <a:t>the regime </a:t>
            </a:r>
            <a:r>
              <a:rPr lang="en-US" sz="1600" dirty="0" smtClean="0">
                <a:latin typeface="+mj-lt"/>
              </a:rPr>
              <a:t>No </a:t>
            </a:r>
            <a:r>
              <a:rPr lang="en-US" sz="1600" dirty="0" err="1" smtClean="0">
                <a:latin typeface="+mj-lt"/>
              </a:rPr>
              <a:t>thinnings</a:t>
            </a:r>
            <a:r>
              <a:rPr lang="en-US" sz="1600" dirty="0" smtClean="0">
                <a:latin typeface="+mj-lt"/>
              </a:rPr>
              <a:t> &amp; short rotation (NTSR) </a:t>
            </a:r>
            <a:r>
              <a:rPr lang="en-US" sz="1600" dirty="0">
                <a:latin typeface="+mj-lt"/>
              </a:rPr>
              <a:t>was the highest for all levels of </a:t>
            </a:r>
            <a:r>
              <a:rPr lang="en-US" sz="1600" dirty="0" smtClean="0">
                <a:latin typeface="+mj-lt"/>
              </a:rPr>
              <a:t>timber.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Exception: when no </a:t>
            </a:r>
            <a:r>
              <a:rPr lang="en-US" sz="1600" dirty="0">
                <a:latin typeface="+mj-lt"/>
              </a:rPr>
              <a:t>constraints, then </a:t>
            </a:r>
            <a:r>
              <a:rPr lang="en-US" sz="1600" dirty="0" smtClean="0">
                <a:latin typeface="+mj-lt"/>
              </a:rPr>
              <a:t>set-aside (SA) </a:t>
            </a:r>
            <a:r>
              <a:rPr lang="en-US" sz="1600" dirty="0">
                <a:latin typeface="+mj-lt"/>
              </a:rPr>
              <a:t>was around 90% </a:t>
            </a:r>
          </a:p>
        </p:txBody>
      </p:sp>
      <p:pic>
        <p:nvPicPr>
          <p:cNvPr id="59403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9083" r="68402" b="60912"/>
          <a:stretch>
            <a:fillRect/>
          </a:stretch>
        </p:blipFill>
        <p:spPr bwMode="auto">
          <a:xfrm>
            <a:off x="6386513" y="5416550"/>
            <a:ext cx="2355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48188" y="5756275"/>
            <a:ext cx="1819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>
                <a:latin typeface="+mj-lt"/>
              </a:rPr>
              <a:t>Forest regimes</a:t>
            </a:r>
            <a:r>
              <a:rPr lang="en-GB" sz="2000" b="1">
                <a:latin typeface="+mj-lt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0787" y="2963285"/>
            <a:ext cx="2263221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2046288" y="152400"/>
            <a:ext cx="6056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/>
            <a:r>
              <a:rPr lang="sv-SE" altLang="en-US" sz="3600" dirty="0" err="1" smtClean="0"/>
              <a:t>Conclusions</a:t>
            </a:r>
            <a:endParaRPr lang="sv-SE" altLang="en-US" sz="3600" dirty="0"/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503518" y="979557"/>
            <a:ext cx="8062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 dirty="0" err="1" smtClean="0"/>
              <a:t>Using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forestry</a:t>
            </a:r>
            <a:r>
              <a:rPr lang="sv-SE" altLang="en-US" sz="2000" dirty="0" smtClean="0"/>
              <a:t> planning systems and </a:t>
            </a:r>
            <a:r>
              <a:rPr lang="sv-SE" altLang="en-US" sz="2000" dirty="0" err="1" smtClean="0"/>
              <a:t>models</a:t>
            </a:r>
            <a:r>
              <a:rPr lang="sv-SE" altLang="en-US" sz="2000" dirty="0" smtClean="0"/>
              <a:t> for </a:t>
            </a:r>
            <a:r>
              <a:rPr lang="sv-SE" altLang="en-US" sz="2000" dirty="0" err="1" smtClean="0"/>
              <a:t>indicators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of</a:t>
            </a:r>
            <a:r>
              <a:rPr lang="sv-SE" altLang="en-US" sz="2000" dirty="0" smtClean="0"/>
              <a:t> ES and </a:t>
            </a:r>
            <a:r>
              <a:rPr lang="sv-SE" altLang="en-US" sz="2000" dirty="0" err="1" smtClean="0"/>
              <a:t>biodiversity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we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can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study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large-scale</a:t>
            </a:r>
            <a:r>
              <a:rPr lang="sv-SE" altLang="en-US" sz="2000" dirty="0"/>
              <a:t> </a:t>
            </a:r>
            <a:r>
              <a:rPr lang="sv-SE" altLang="en-US" sz="2000" dirty="0" smtClean="0"/>
              <a:t>and long-term </a:t>
            </a:r>
            <a:r>
              <a:rPr lang="sv-SE" altLang="en-US" sz="2000" dirty="0" err="1"/>
              <a:t>trade-offs</a:t>
            </a:r>
            <a:r>
              <a:rPr lang="sv-SE" altLang="en-US" sz="2000" dirty="0"/>
              <a:t> </a:t>
            </a:r>
            <a:r>
              <a:rPr lang="sv-SE" altLang="en-US" sz="2000" dirty="0" smtClean="0"/>
              <a:t>and </a:t>
            </a:r>
            <a:r>
              <a:rPr lang="sv-SE" altLang="en-US" sz="2000" dirty="0" err="1" smtClean="0"/>
              <a:t>synergies</a:t>
            </a:r>
            <a:endParaRPr lang="en-US" altLang="en-US" sz="2000" dirty="0"/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503518" y="1793773"/>
            <a:ext cx="7962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 dirty="0" err="1" smtClean="0"/>
              <a:t>There</a:t>
            </a:r>
            <a:r>
              <a:rPr lang="sv-SE" altLang="en-US" sz="2000" dirty="0" smtClean="0"/>
              <a:t> is a </a:t>
            </a:r>
            <a:r>
              <a:rPr lang="sv-SE" altLang="en-US" sz="2000" dirty="0" err="1" smtClean="0"/>
              <a:t>well-known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conflict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between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managing</a:t>
            </a:r>
            <a:r>
              <a:rPr lang="sv-SE" altLang="en-US" sz="2000" dirty="0" smtClean="0"/>
              <a:t> for </a:t>
            </a:r>
            <a:r>
              <a:rPr lang="sv-SE" altLang="en-US" sz="2000" dirty="0" err="1" smtClean="0"/>
              <a:t>timber</a:t>
            </a:r>
            <a:r>
              <a:rPr lang="sv-SE" altLang="en-US" sz="2000" dirty="0" smtClean="0"/>
              <a:t> and </a:t>
            </a:r>
            <a:r>
              <a:rPr lang="sv-SE" altLang="en-US" sz="2000" dirty="0" err="1" smtClean="0"/>
              <a:t>biodiversity</a:t>
            </a:r>
            <a:r>
              <a:rPr lang="sv-SE" altLang="en-US" sz="2000" dirty="0" smtClean="0"/>
              <a:t>. </a:t>
            </a:r>
            <a:r>
              <a:rPr lang="sv-SE" altLang="en-US" sz="2000" dirty="0" err="1" smtClean="0"/>
              <a:t>However</a:t>
            </a:r>
            <a:r>
              <a:rPr lang="sv-SE" altLang="en-US" sz="2000" dirty="0" smtClean="0"/>
              <a:t>, </a:t>
            </a:r>
            <a:r>
              <a:rPr lang="sv-SE" altLang="en-US" sz="2000" dirty="0" err="1" smtClean="0"/>
              <a:t>with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careful</a:t>
            </a:r>
            <a:r>
              <a:rPr lang="sv-SE" altLang="en-US" sz="2000" dirty="0" smtClean="0"/>
              <a:t> management planning and </a:t>
            </a:r>
            <a:r>
              <a:rPr lang="sv-SE" altLang="en-US" sz="2000" dirty="0" err="1" smtClean="0"/>
              <a:t>accepting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only</a:t>
            </a:r>
            <a:r>
              <a:rPr lang="sv-SE" altLang="en-US" sz="2000" dirty="0" smtClean="0"/>
              <a:t> a small </a:t>
            </a:r>
            <a:r>
              <a:rPr lang="sv-SE" altLang="en-US" sz="2000" dirty="0" err="1" smtClean="0"/>
              <a:t>decrease</a:t>
            </a:r>
            <a:r>
              <a:rPr lang="sv-SE" altLang="en-US" sz="2000" dirty="0" smtClean="0"/>
              <a:t> in </a:t>
            </a:r>
            <a:r>
              <a:rPr lang="sv-SE" altLang="en-US" sz="2000" dirty="0" err="1" smtClean="0"/>
              <a:t>revenue</a:t>
            </a:r>
            <a:r>
              <a:rPr lang="sv-SE" altLang="en-US" sz="2000" dirty="0" smtClean="0"/>
              <a:t> from </a:t>
            </a:r>
            <a:r>
              <a:rPr lang="sv-SE" altLang="en-US" sz="2000" dirty="0" err="1" smtClean="0"/>
              <a:t>timber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potentially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much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increase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deadwood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availability</a:t>
            </a:r>
            <a:r>
              <a:rPr lang="sv-SE" altLang="en-US" sz="2000" dirty="0" smtClean="0"/>
              <a:t> and </a:t>
            </a:r>
            <a:r>
              <a:rPr lang="sv-SE" altLang="en-US" sz="2000" dirty="0" err="1" smtClean="0"/>
              <a:t>biodiversity</a:t>
            </a:r>
            <a:endParaRPr lang="en-US" altLang="en-US" sz="2000" dirty="0"/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478914" y="3310464"/>
            <a:ext cx="87302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sv-SE" altLang="en-US" sz="2000" dirty="0" err="1" smtClean="0"/>
              <a:t>Surprisingly</a:t>
            </a:r>
            <a:r>
              <a:rPr lang="sv-SE" altLang="en-US" sz="2000" dirty="0" smtClean="0"/>
              <a:t>, maximum </a:t>
            </a:r>
            <a:r>
              <a:rPr lang="sv-SE" altLang="en-US" sz="2000" dirty="0" err="1" smtClean="0"/>
              <a:t>revenue</a:t>
            </a:r>
            <a:r>
              <a:rPr lang="sv-SE" altLang="en-US" sz="2000" dirty="0" smtClean="0"/>
              <a:t> from </a:t>
            </a:r>
            <a:r>
              <a:rPr lang="sv-SE" altLang="en-US" sz="2000" dirty="0" err="1" smtClean="0"/>
              <a:t>timber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where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obtained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with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only</a:t>
            </a:r>
            <a:r>
              <a:rPr lang="sv-SE" altLang="en-US" sz="2000" dirty="0" smtClean="0"/>
              <a:t> 30% </a:t>
            </a:r>
            <a:r>
              <a:rPr lang="sv-SE" altLang="en-US" sz="2000" dirty="0" err="1" smtClean="0"/>
              <a:t>of</a:t>
            </a:r>
            <a:r>
              <a:rPr lang="sv-SE" altLang="en-US" sz="2000" dirty="0" smtClean="0"/>
              <a:t> the landscape </a:t>
            </a:r>
            <a:r>
              <a:rPr lang="sv-SE" altLang="en-US" sz="2000" dirty="0" err="1" smtClean="0"/>
              <a:t>managed</a:t>
            </a:r>
            <a:r>
              <a:rPr lang="sv-SE" altLang="en-US" sz="2000" dirty="0" smtClean="0"/>
              <a:t> as BAU. </a:t>
            </a:r>
            <a:r>
              <a:rPr lang="sv-SE" altLang="en-US" sz="2000" dirty="0" err="1" smtClean="0"/>
              <a:t>This</a:t>
            </a:r>
            <a:r>
              <a:rPr lang="sv-SE" altLang="en-US" sz="2000" dirty="0" smtClean="0"/>
              <a:t> management is </a:t>
            </a:r>
            <a:r>
              <a:rPr lang="sv-SE" altLang="en-US" sz="2000" dirty="0" err="1" smtClean="0"/>
              <a:t>currently</a:t>
            </a:r>
            <a:r>
              <a:rPr lang="sv-SE" altLang="en-US" sz="2000" dirty="0" smtClean="0"/>
              <a:t> </a:t>
            </a:r>
            <a:r>
              <a:rPr lang="sv-SE" altLang="en-US" sz="2000" dirty="0" err="1" smtClean="0"/>
              <a:t>very</a:t>
            </a:r>
            <a:r>
              <a:rPr lang="sv-SE" altLang="en-US" sz="2000" dirty="0" smtClean="0"/>
              <a:t> dominant in </a:t>
            </a:r>
            <a:r>
              <a:rPr lang="sv-SE" altLang="en-US" sz="2000" dirty="0" err="1" smtClean="0"/>
              <a:t>Fennoscandia</a:t>
            </a:r>
            <a:endParaRPr lang="en-US" altLang="en-US" sz="2000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14087" y="6054769"/>
            <a:ext cx="7446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r>
              <a:rPr lang="en-US" altLang="en-US" sz="1600" dirty="0" err="1" smtClean="0"/>
              <a:t>Triviño</a:t>
            </a:r>
            <a:r>
              <a:rPr lang="en-US" altLang="en-US" sz="1600" dirty="0" smtClean="0"/>
              <a:t>, M, </a:t>
            </a:r>
            <a:r>
              <a:rPr lang="en-US" altLang="en-US" sz="1600" dirty="0" err="1" smtClean="0"/>
              <a:t>Pohjanmies</a:t>
            </a:r>
            <a:r>
              <a:rPr lang="en-US" altLang="en-US" sz="1600" dirty="0" smtClean="0"/>
              <a:t> T, </a:t>
            </a:r>
            <a:r>
              <a:rPr lang="en-US" altLang="en-US" sz="1600" dirty="0" err="1" smtClean="0"/>
              <a:t>Mazziotta</a:t>
            </a:r>
            <a:r>
              <a:rPr lang="en-US" altLang="en-US" sz="1600" dirty="0" smtClean="0"/>
              <a:t> A, </a:t>
            </a:r>
            <a:r>
              <a:rPr lang="en-US" altLang="en-US" sz="1600" dirty="0" err="1" smtClean="0"/>
              <a:t>Juutinen</a:t>
            </a:r>
            <a:r>
              <a:rPr lang="en-US" altLang="en-US" sz="1600" dirty="0" smtClean="0"/>
              <a:t> A, </a:t>
            </a:r>
            <a:r>
              <a:rPr lang="en-US" altLang="en-US" sz="1600" dirty="0" err="1" smtClean="0"/>
              <a:t>Podkopaev</a:t>
            </a:r>
            <a:r>
              <a:rPr lang="en-US" altLang="en-US" sz="1600" dirty="0" smtClean="0"/>
              <a:t> D, Le </a:t>
            </a:r>
            <a:r>
              <a:rPr lang="en-US" altLang="en-US" sz="1600" dirty="0" err="1" smtClean="0"/>
              <a:t>Totorec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E, </a:t>
            </a:r>
            <a:r>
              <a:rPr lang="en-US" altLang="en-US" sz="1600" dirty="0" err="1" smtClean="0"/>
              <a:t>Mönkkönen</a:t>
            </a:r>
            <a:r>
              <a:rPr lang="en-US" altLang="en-US" sz="1600" dirty="0" smtClean="0"/>
              <a:t> M.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2017. Optimizing management to enhance </a:t>
            </a:r>
            <a:r>
              <a:rPr lang="en-US" altLang="en-US" sz="1600" dirty="0" err="1"/>
              <a:t>multifunctionality</a:t>
            </a:r>
            <a:r>
              <a:rPr lang="en-US" altLang="en-US" sz="1600" dirty="0"/>
              <a:t> in a boreal forest landscape. </a:t>
            </a:r>
            <a:r>
              <a:rPr lang="en-US" altLang="en-US" sz="1600" i="1" dirty="0"/>
              <a:t>Journal of Applied Ecology</a:t>
            </a:r>
            <a:r>
              <a:rPr lang="en-US" altLang="en-US" sz="1600" dirty="0"/>
              <a:t> 54:61-70.</a:t>
            </a:r>
          </a:p>
        </p:txBody>
      </p:sp>
    </p:spTree>
    <p:extLst>
      <p:ext uri="{BB962C8B-B14F-4D97-AF65-F5344CB8AC3E}">
        <p14:creationId xmlns:p14="http://schemas.microsoft.com/office/powerpoint/2010/main" val="1099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forest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86" y="-918"/>
            <a:ext cx="10059173" cy="6858917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87291" y="1886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err="1" smtClean="0"/>
              <a:t>Thanks</a:t>
            </a:r>
            <a:r>
              <a:rPr lang="sv-SE" sz="3600" dirty="0" smtClean="0"/>
              <a:t> for </a:t>
            </a:r>
            <a:r>
              <a:rPr lang="sv-SE" sz="3600" dirty="0" err="1" smtClean="0"/>
              <a:t>your</a:t>
            </a:r>
            <a:r>
              <a:rPr lang="sv-SE" sz="3600" dirty="0" smtClean="0"/>
              <a:t> attention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95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pPr eaLnBrk="1" hangingPunct="1"/>
            <a:r>
              <a:rPr lang="sv-SE" altLang="en-US" smtClean="0"/>
              <a:t>Example: Linnaeus - Inventory of Sweden’s ecosystem services</a:t>
            </a:r>
          </a:p>
          <a:p>
            <a:pPr eaLnBrk="1" hangingPunct="1"/>
            <a:endParaRPr lang="sv-SE" altLang="en-US" smtClean="0"/>
          </a:p>
        </p:txBody>
      </p:sp>
      <p:pic>
        <p:nvPicPr>
          <p:cNvPr id="9219" name="Picture 4" descr="Linnés Öland Lapp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6991">
            <a:off x="228600" y="2743200"/>
            <a:ext cx="42672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Linné Företal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70104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3122613" y="4724400"/>
            <a:ext cx="4038600" cy="687388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863600" y="6248400"/>
            <a:ext cx="812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sz="2400">
                <a:solidFill>
                  <a:srgbClr val="023E13"/>
                </a:solidFill>
              </a:rPr>
              <a:t>Islands of Öland and Gotland, their economy and natural history</a:t>
            </a:r>
          </a:p>
        </p:txBody>
      </p:sp>
      <p:sp>
        <p:nvSpPr>
          <p:cNvPr id="9223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143000"/>
          </a:xfrm>
          <a:noFill/>
        </p:spPr>
        <p:txBody>
          <a:bodyPr/>
          <a:lstStyle/>
          <a:p>
            <a:pPr eaLnBrk="1" hangingPunct="1"/>
            <a:r>
              <a:rPr lang="sv-SE" altLang="en-US" sz="4000" smtClean="0"/>
              <a:t>A short history of ecosystem services</a:t>
            </a:r>
            <a:r>
              <a:rPr lang="sv-SE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pPr eaLnBrk="1" hangingPunct="1"/>
            <a:r>
              <a:rPr lang="sv-SE" altLang="en-US" smtClean="0"/>
              <a:t>Example: Linnaeus - inventory of Sweden’s ecosystem services</a:t>
            </a:r>
          </a:p>
          <a:p>
            <a:pPr eaLnBrk="1" hangingPunct="1"/>
            <a:endParaRPr lang="sv-SE" altLang="en-US" smtClean="0"/>
          </a:p>
        </p:txBody>
      </p:sp>
      <p:pic>
        <p:nvPicPr>
          <p:cNvPr id="10243" name="Picture 4" descr="Linnés Öland Lapp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6991">
            <a:off x="228600" y="2743200"/>
            <a:ext cx="42672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Ekonomisksa anmärkningar Linn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72390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895600" y="4627563"/>
            <a:ext cx="5943600" cy="1773237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en-US" sz="2400">
                <a:latin typeface="Cambria" pitchFamily="80" charset="0"/>
              </a:rPr>
              <a:t>It’s about ”farmland management, meadows, forests, tar and coal production, stones (sandstone, chalk)” etc.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sv-SE" altLang="en-US" sz="2400" b="1">
                <a:latin typeface="Cambria" pitchFamily="80" charset="0"/>
              </a:rPr>
              <a:t>= NATURAL RESOURCES</a:t>
            </a:r>
            <a:endParaRPr lang="sv-SE" altLang="en-US" sz="2400">
              <a:latin typeface="Cambria" pitchFamily="80" charset="0"/>
            </a:endParaRPr>
          </a:p>
        </p:txBody>
      </p:sp>
      <p:sp>
        <p:nvSpPr>
          <p:cNvPr id="10246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143000"/>
          </a:xfrm>
          <a:noFill/>
        </p:spPr>
        <p:txBody>
          <a:bodyPr/>
          <a:lstStyle/>
          <a:p>
            <a:pPr eaLnBrk="1" hangingPunct="1"/>
            <a:r>
              <a:rPr lang="sv-SE" altLang="en-US" sz="4000" smtClean="0"/>
              <a:t>A short history of ecosystem services</a:t>
            </a:r>
            <a:r>
              <a:rPr lang="sv-SE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en-US" sz="4000" smtClean="0"/>
              <a:t>The UK NEA</a:t>
            </a:r>
            <a:r>
              <a:rPr lang="sv-SE" altLang="en-US" sz="3600" smtClean="0"/>
              <a:t> </a:t>
            </a:r>
            <a:r>
              <a:rPr lang="sv-SE" altLang="en-US" sz="2000" smtClean="0"/>
              <a:t>(National Ecosystem Assessment; 2011)</a:t>
            </a:r>
            <a:endParaRPr lang="sv-SE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3820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en-US" smtClean="0"/>
              <a:t>Society relies on ecosystem services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altLang="en-US" sz="2400" smtClean="0"/>
              <a:t>	</a:t>
            </a:r>
            <a:r>
              <a:rPr lang="ja-JP" altLang="sv-SE" sz="2400" i="1" smtClean="0">
                <a:solidFill>
                  <a:srgbClr val="7D1E00"/>
                </a:solidFill>
              </a:rPr>
              <a:t>”</a:t>
            </a:r>
            <a:r>
              <a:rPr lang="sv-SE" altLang="ja-JP" sz="2400" i="1" smtClean="0">
                <a:solidFill>
                  <a:srgbClr val="7D1E00"/>
                </a:solidFill>
              </a:rPr>
              <a:t>The benefits that we derive from … ecosystems are critically important to human well-being and economic prosperity, but are consistently undervalued in economic analyses and decision making</a:t>
            </a:r>
            <a:r>
              <a:rPr lang="ja-JP" altLang="sv-SE" sz="2400" i="1" smtClean="0">
                <a:solidFill>
                  <a:srgbClr val="7D1E00"/>
                </a:solidFill>
              </a:rPr>
              <a:t>”</a:t>
            </a:r>
            <a:endParaRPr lang="sv-SE" altLang="ja-JP" sz="2400" i="1" smtClean="0"/>
          </a:p>
        </p:txBody>
      </p:sp>
      <p:pic>
        <p:nvPicPr>
          <p:cNvPr id="11268" name="Picture 4" descr="UK NEA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3429000"/>
            <a:ext cx="20208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en-US" sz="4000" smtClean="0"/>
              <a:t>The UK NEA</a:t>
            </a:r>
            <a:r>
              <a:rPr lang="sv-SE" altLang="en-US" sz="3600" smtClean="0"/>
              <a:t> </a:t>
            </a:r>
            <a:r>
              <a:rPr lang="sv-SE" altLang="en-US" sz="2000" smtClean="0"/>
              <a:t>(National Ecosystem Assessment; 2011)</a:t>
            </a:r>
            <a:endParaRPr lang="sv-SE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382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en-US" dirty="0" err="1" smtClean="0">
                <a:solidFill>
                  <a:schemeClr val="bg2"/>
                </a:solidFill>
              </a:rPr>
              <a:t>Society</a:t>
            </a:r>
            <a:r>
              <a:rPr lang="sv-SE" altLang="en-US" dirty="0" smtClean="0">
                <a:solidFill>
                  <a:schemeClr val="bg2"/>
                </a:solidFill>
              </a:rPr>
              <a:t> </a:t>
            </a:r>
            <a:r>
              <a:rPr lang="sv-SE" altLang="en-US" dirty="0" err="1" smtClean="0">
                <a:solidFill>
                  <a:schemeClr val="bg2"/>
                </a:solidFill>
              </a:rPr>
              <a:t>relies</a:t>
            </a:r>
            <a:r>
              <a:rPr lang="sv-SE" altLang="en-US" dirty="0" smtClean="0">
                <a:solidFill>
                  <a:schemeClr val="bg2"/>
                </a:solidFill>
              </a:rPr>
              <a:t> on </a:t>
            </a:r>
            <a:r>
              <a:rPr lang="sv-SE" altLang="en-US" dirty="0" err="1" smtClean="0">
                <a:solidFill>
                  <a:schemeClr val="bg2"/>
                </a:solidFill>
              </a:rPr>
              <a:t>ecosystem</a:t>
            </a:r>
            <a:r>
              <a:rPr lang="sv-SE" altLang="en-US" dirty="0" smtClean="0">
                <a:solidFill>
                  <a:schemeClr val="bg2"/>
                </a:solidFill>
              </a:rPr>
              <a:t> services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altLang="en-US" sz="2400" dirty="0" smtClean="0"/>
              <a:t>	</a:t>
            </a:r>
            <a:r>
              <a:rPr lang="ja-JP" altLang="sv-SE" sz="2400" i="1" dirty="0" smtClean="0">
                <a:solidFill>
                  <a:srgbClr val="7D5B54"/>
                </a:solidFill>
              </a:rPr>
              <a:t>”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The benefits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that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we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derive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from …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ecosystems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are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critically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important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to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human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well-being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and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economic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prosperity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,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but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are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consistently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undervalued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in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economic</a:t>
            </a:r>
            <a:r>
              <a:rPr lang="sv-SE" altLang="ja-JP" sz="2400" i="1" dirty="0" smtClean="0">
                <a:solidFill>
                  <a:srgbClr val="7D5B54"/>
                </a:solidFill>
              </a:rPr>
              <a:t> analyses and decision </a:t>
            </a:r>
            <a:r>
              <a:rPr lang="sv-SE" altLang="ja-JP" sz="2400" i="1" dirty="0" err="1" smtClean="0">
                <a:solidFill>
                  <a:srgbClr val="7D5B54"/>
                </a:solidFill>
              </a:rPr>
              <a:t>making</a:t>
            </a:r>
            <a:r>
              <a:rPr lang="ja-JP" altLang="sv-SE" sz="2400" i="1" dirty="0" smtClean="0">
                <a:solidFill>
                  <a:srgbClr val="7D5B54"/>
                </a:solidFill>
              </a:rPr>
              <a:t>”</a:t>
            </a:r>
            <a:endParaRPr lang="sv-SE" altLang="ja-JP" sz="2400" i="1" dirty="0" smtClean="0">
              <a:solidFill>
                <a:srgbClr val="7D5B54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v-SE" altLang="en-US" dirty="0" err="1" smtClean="0">
                <a:solidFill>
                  <a:srgbClr val="000000"/>
                </a:solidFill>
              </a:rPr>
              <a:t>Trade-offs</a:t>
            </a:r>
            <a:r>
              <a:rPr lang="sv-SE" altLang="en-US" dirty="0" smtClean="0">
                <a:solidFill>
                  <a:srgbClr val="000000"/>
                </a:solidFill>
              </a:rPr>
              <a:t> </a:t>
            </a:r>
            <a:r>
              <a:rPr lang="sv-SE" altLang="en-US" dirty="0" err="1" smtClean="0">
                <a:solidFill>
                  <a:srgbClr val="000000"/>
                </a:solidFill>
              </a:rPr>
              <a:t>between</a:t>
            </a:r>
            <a:r>
              <a:rPr lang="sv-SE" altLang="en-US" dirty="0" smtClean="0">
                <a:solidFill>
                  <a:srgbClr val="000000"/>
                </a:solidFill>
              </a:rPr>
              <a:t> </a:t>
            </a:r>
            <a:r>
              <a:rPr lang="sv-SE" altLang="en-US" dirty="0" err="1" smtClean="0">
                <a:solidFill>
                  <a:srgbClr val="000000"/>
                </a:solidFill>
              </a:rPr>
              <a:t>provisioning</a:t>
            </a:r>
            <a:r>
              <a:rPr lang="sv-SE" altLang="en-US" dirty="0" smtClean="0">
                <a:solidFill>
                  <a:srgbClr val="000000"/>
                </a:solidFill>
              </a:rPr>
              <a:t> </a:t>
            </a:r>
            <a:br>
              <a:rPr lang="sv-SE" altLang="en-US" dirty="0" smtClean="0">
                <a:solidFill>
                  <a:srgbClr val="000000"/>
                </a:solidFill>
              </a:rPr>
            </a:br>
            <a:r>
              <a:rPr lang="sv-SE" altLang="en-US" dirty="0" smtClean="0">
                <a:solidFill>
                  <a:srgbClr val="000000"/>
                </a:solidFill>
              </a:rPr>
              <a:t>(</a:t>
            </a:r>
            <a:r>
              <a:rPr lang="sv-SE" altLang="en-US" dirty="0" err="1" smtClean="0">
                <a:solidFill>
                  <a:srgbClr val="000000"/>
                </a:solidFill>
              </a:rPr>
              <a:t>production</a:t>
            </a:r>
            <a:r>
              <a:rPr lang="sv-SE" altLang="en-US" dirty="0" smtClean="0">
                <a:solidFill>
                  <a:srgbClr val="000000"/>
                </a:solidFill>
              </a:rPr>
              <a:t>) and </a:t>
            </a:r>
            <a:r>
              <a:rPr lang="sv-SE" altLang="en-US" dirty="0" err="1" smtClean="0">
                <a:solidFill>
                  <a:srgbClr val="000000"/>
                </a:solidFill>
              </a:rPr>
              <a:t>other</a:t>
            </a:r>
            <a:r>
              <a:rPr lang="sv-SE" altLang="en-US" dirty="0" smtClean="0">
                <a:solidFill>
                  <a:srgbClr val="000000"/>
                </a:solidFill>
              </a:rPr>
              <a:t> </a:t>
            </a:r>
            <a:br>
              <a:rPr lang="sv-SE" altLang="en-US" dirty="0" smtClean="0">
                <a:solidFill>
                  <a:srgbClr val="000000"/>
                </a:solidFill>
              </a:rPr>
            </a:br>
            <a:r>
              <a:rPr lang="sv-SE" altLang="en-US" dirty="0" err="1" smtClean="0">
                <a:solidFill>
                  <a:srgbClr val="000000"/>
                </a:solidFill>
              </a:rPr>
              <a:t>ecosystem</a:t>
            </a:r>
            <a:r>
              <a:rPr lang="sv-SE" altLang="en-US" dirty="0" smtClean="0">
                <a:solidFill>
                  <a:srgbClr val="000000"/>
                </a:solidFill>
              </a:rPr>
              <a:t> services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altLang="en-US" sz="2400" i="1" dirty="0" smtClean="0">
                <a:solidFill>
                  <a:srgbClr val="000000"/>
                </a:solidFill>
              </a:rPr>
              <a:t>	</a:t>
            </a:r>
            <a:r>
              <a:rPr lang="ja-JP" altLang="sv-SE" sz="2400" i="1" dirty="0" smtClean="0">
                <a:solidFill>
                  <a:srgbClr val="7D1E00"/>
                </a:solidFill>
              </a:rPr>
              <a:t>”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The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emphasis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on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provisioning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services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to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</a:t>
            </a:r>
            <a:br>
              <a:rPr lang="sv-SE" altLang="ja-JP" sz="2400" i="1" dirty="0" smtClean="0">
                <a:solidFill>
                  <a:srgbClr val="7D1E00"/>
                </a:solidFill>
              </a:rPr>
            </a:br>
            <a:r>
              <a:rPr lang="sv-SE" altLang="ja-JP" sz="2400" i="1" dirty="0" err="1" smtClean="0">
                <a:solidFill>
                  <a:srgbClr val="7D1E00"/>
                </a:solidFill>
              </a:rPr>
              <a:t>meet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the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increased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need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for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food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,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fibre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,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water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</a:t>
            </a:r>
            <a:br>
              <a:rPr lang="sv-SE" altLang="ja-JP" sz="2400" i="1" dirty="0" smtClean="0">
                <a:solidFill>
                  <a:srgbClr val="7D1E00"/>
                </a:solidFill>
              </a:rPr>
            </a:br>
            <a:r>
              <a:rPr lang="sv-SE" altLang="ja-JP" sz="2400" i="1" dirty="0" smtClean="0">
                <a:solidFill>
                  <a:srgbClr val="7D1E00"/>
                </a:solidFill>
              </a:rPr>
              <a:t>and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energy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, has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resulted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in degradation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of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</a:t>
            </a:r>
            <a:br>
              <a:rPr lang="sv-SE" altLang="ja-JP" sz="2400" i="1" dirty="0" smtClean="0">
                <a:solidFill>
                  <a:srgbClr val="7D1E00"/>
                </a:solidFill>
              </a:rPr>
            </a:br>
            <a:r>
              <a:rPr lang="sv-SE" altLang="ja-JP" sz="2400" i="1" dirty="0" err="1" smtClean="0">
                <a:solidFill>
                  <a:srgbClr val="7D1E00"/>
                </a:solidFill>
              </a:rPr>
              <a:t>many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UK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ecosystems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and the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delivery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of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many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</a:t>
            </a:r>
            <a:br>
              <a:rPr lang="sv-SE" altLang="ja-JP" sz="2400" i="1" dirty="0" smtClean="0">
                <a:solidFill>
                  <a:srgbClr val="7D1E00"/>
                </a:solidFill>
              </a:rPr>
            </a:br>
            <a:r>
              <a:rPr lang="sv-SE" altLang="ja-JP" sz="2400" i="1" dirty="0" err="1" smtClean="0">
                <a:solidFill>
                  <a:srgbClr val="7D1E00"/>
                </a:solidFill>
              </a:rPr>
              <a:t>regulating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,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supporting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and </a:t>
            </a:r>
            <a:r>
              <a:rPr lang="sv-SE" altLang="ja-JP" sz="2400" i="1" dirty="0" err="1" smtClean="0">
                <a:solidFill>
                  <a:srgbClr val="7D1E00"/>
                </a:solidFill>
              </a:rPr>
              <a:t>cultural</a:t>
            </a:r>
            <a:r>
              <a:rPr lang="sv-SE" altLang="ja-JP" sz="2400" i="1" dirty="0" smtClean="0">
                <a:solidFill>
                  <a:srgbClr val="7D1E00"/>
                </a:solidFill>
              </a:rPr>
              <a:t> services</a:t>
            </a:r>
            <a:r>
              <a:rPr lang="ja-JP" altLang="sv-SE" sz="2400" i="1" dirty="0" smtClean="0">
                <a:solidFill>
                  <a:srgbClr val="7D1E00"/>
                </a:solidFill>
              </a:rPr>
              <a:t>”</a:t>
            </a:r>
            <a:endParaRPr lang="sv-SE" altLang="en-US" sz="2400" i="1" dirty="0" smtClean="0">
              <a:solidFill>
                <a:srgbClr val="7D1E00"/>
              </a:solidFill>
            </a:endParaRPr>
          </a:p>
        </p:txBody>
      </p:sp>
      <p:pic>
        <p:nvPicPr>
          <p:cNvPr id="12292" name="Picture 4" descr="UK NEA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3429000"/>
            <a:ext cx="20208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80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80" charset="0"/>
            <a:ea typeface="ＭＳ Ｐゴシック" pitchFamily="80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2835</Words>
  <Application>Microsoft Office PowerPoint</Application>
  <PresentationFormat>On-screen Show (4:3)</PresentationFormat>
  <Paragraphs>539</Paragraphs>
  <Slides>59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Tom presentation</vt:lpstr>
      <vt:lpstr>PowerPoint Presentation</vt:lpstr>
      <vt:lpstr>Outline</vt:lpstr>
      <vt:lpstr>Ecosystem services - what is it?</vt:lpstr>
      <vt:lpstr>Ecosystem services (ES)</vt:lpstr>
      <vt:lpstr>A short history of ecosystem services </vt:lpstr>
      <vt:lpstr>A short history of ecosystem services </vt:lpstr>
      <vt:lpstr>A short history of ecosystem services </vt:lpstr>
      <vt:lpstr>The UK NEA (National Ecosystem Assessment; 2011)</vt:lpstr>
      <vt:lpstr>The UK NEA (National Ecosystem Assessment; 2011)</vt:lpstr>
      <vt:lpstr>Ecosystem services and policy</vt:lpstr>
      <vt:lpstr>PowerPoint Presentation</vt:lpstr>
      <vt:lpstr>PowerPoint Presentation</vt:lpstr>
      <vt:lpstr>What is ”ecosystem services”?</vt:lpstr>
      <vt:lpstr>How do we make ”ecosystem services” operational?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Question 1. Conflicts: How much carbon and deadwood is possible to obtain given different levels of timber revenue? </vt:lpstr>
      <vt:lpstr>Question 2. How much carbon and habitat for different species is possible to obtain given different levels of timber revenue?</vt:lpstr>
      <vt:lpstr>Question 3: What is the optimal forest management regimes for different levels of timber harvest revenues?</vt:lpstr>
      <vt:lpstr>PowerPoint Presentation</vt:lpstr>
      <vt:lpstr>PowerPoint Presentation</vt:lpstr>
    </vt:vector>
  </TitlesOfParts>
  <Company>SLU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 Bengtsson</dc:creator>
  <cp:lastModifiedBy>Tord Snäll</cp:lastModifiedBy>
  <cp:revision>127</cp:revision>
  <cp:lastPrinted>2017-08-06T20:10:06Z</cp:lastPrinted>
  <dcterms:created xsi:type="dcterms:W3CDTF">2013-12-11T17:14:21Z</dcterms:created>
  <dcterms:modified xsi:type="dcterms:W3CDTF">2017-08-07T10:29:36Z</dcterms:modified>
</cp:coreProperties>
</file>