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66" r:id="rId3"/>
    <p:sldId id="276" r:id="rId4"/>
    <p:sldId id="279" r:id="rId5"/>
    <p:sldId id="270" r:id="rId6"/>
    <p:sldId id="269" r:id="rId7"/>
    <p:sldId id="271" r:id="rId8"/>
    <p:sldId id="272" r:id="rId9"/>
    <p:sldId id="273" r:id="rId10"/>
    <p:sldId id="274" r:id="rId11"/>
    <p:sldId id="275" r:id="rId12"/>
    <p:sldId id="277" r:id="rId13"/>
    <p:sldId id="278" r:id="rId14"/>
    <p:sldId id="262" r:id="rId15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D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05" autoAdjust="0"/>
    <p:restoredTop sz="94660"/>
  </p:normalViewPr>
  <p:slideViewPr>
    <p:cSldViewPr>
      <p:cViewPr varScale="1">
        <p:scale>
          <a:sx n="86" d="100"/>
          <a:sy n="86" d="100"/>
        </p:scale>
        <p:origin x="874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4" d="100"/>
        <a:sy n="10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013BB-223A-4A7A-A9B6-504A14290792}" type="datetimeFigureOut">
              <a:rPr lang="nb-NO" smtClean="0"/>
              <a:t>10.11.2017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BF349-27A5-44C1-8C69-2C3879FAD2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563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or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NMBU\NMBU_symbol_1000prosent_av_18mm_RGB_hvit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531" y="2571889"/>
            <a:ext cx="2147040" cy="171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93"/>
          <a:stretch/>
        </p:blipFill>
        <p:spPr>
          <a:xfrm>
            <a:off x="4476749" y="2570986"/>
            <a:ext cx="3240793" cy="171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032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noProof="0" smtClean="0"/>
              <a:t>Norwegian University of Life Sciences</a:t>
            </a:r>
            <a:endParaRPr lang="en-GB" noProof="0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err="1" smtClean="0"/>
              <a:t>Tittel</a:t>
            </a:r>
            <a:r>
              <a:rPr lang="en-GB" noProof="0" dirty="0" smtClean="0"/>
              <a:t> </a:t>
            </a:r>
            <a:r>
              <a:rPr lang="en-GB" noProof="0" dirty="0" err="1" smtClean="0"/>
              <a:t>på</a:t>
            </a:r>
            <a:r>
              <a:rPr lang="en-GB" noProof="0" dirty="0" smtClean="0"/>
              <a:t> </a:t>
            </a:r>
            <a:r>
              <a:rPr lang="en-GB" noProof="0" dirty="0" err="1" smtClean="0"/>
              <a:t>presentasjon</a:t>
            </a:r>
            <a:endParaRPr lang="en-GB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576000" y="1920873"/>
            <a:ext cx="7992000" cy="4127501"/>
          </a:xfrm>
          <a:noFill/>
        </p:spPr>
        <p:txBody>
          <a:bodyPr tIns="216000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68463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s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NMBU\nmbu_ppt_sisteside_grafikk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0874"/>
            <a:ext cx="9144000" cy="493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Z:\NMBU\NMBU_symbol_1000prosent_av_18mm_RGB_hvit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518" y="390436"/>
            <a:ext cx="67658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588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79353" y="1844825"/>
            <a:ext cx="3794294" cy="3960440"/>
          </a:xfrm>
        </p:spPr>
        <p:txBody>
          <a:bodyPr/>
          <a:lstStyle>
            <a:lvl1pPr marL="198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/>
            </a:lvl1pPr>
            <a:lvl2pPr marL="666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400"/>
            </a:lvl2pPr>
            <a:lvl3pPr marL="1134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002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800"/>
            </a:lvl4pPr>
            <a:lvl5pPr marL="2052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198000" marR="0" lvl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98000" marR="0" lvl="1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98000" marR="0" lvl="2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98000" marR="0" lvl="3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98000" marR="0" lvl="4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70353" y="1844825"/>
            <a:ext cx="3794294" cy="3960440"/>
          </a:xfrm>
        </p:spPr>
        <p:txBody>
          <a:bodyPr/>
          <a:lstStyle>
            <a:lvl1pPr marL="198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/>
            </a:lvl1pPr>
            <a:lvl2pPr marL="666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400"/>
            </a:lvl2pPr>
            <a:lvl3pPr marL="1134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002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800"/>
            </a:lvl4pPr>
            <a:lvl5pPr marL="2052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198000" marR="0" lvl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98000" marR="0" lvl="1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98000" marR="0" lvl="2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98000" marR="0" lvl="3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98000" marR="0" lvl="4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noProof="0" smtClean="0"/>
              <a:t>Norwegian University of Life Sciences</a:t>
            </a:r>
            <a:endParaRPr lang="en-GB" noProof="0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err="1" smtClean="0"/>
              <a:t>Tittel</a:t>
            </a:r>
            <a:r>
              <a:rPr lang="en-GB" noProof="0" dirty="0" smtClean="0"/>
              <a:t> </a:t>
            </a:r>
            <a:r>
              <a:rPr lang="en-GB" noProof="0" dirty="0" err="1" smtClean="0"/>
              <a:t>på</a:t>
            </a:r>
            <a:r>
              <a:rPr lang="en-GB" noProof="0" dirty="0" smtClean="0"/>
              <a:t> </a:t>
            </a:r>
            <a:r>
              <a:rPr lang="en-GB" noProof="0" dirty="0" err="1" smtClean="0"/>
              <a:t>presentasjon</a:t>
            </a:r>
            <a:endParaRPr lang="en-GB" noProof="0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75512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75862" y="1592719"/>
            <a:ext cx="3807674" cy="738664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63687" y="1592719"/>
            <a:ext cx="3807939" cy="738664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noProof="0" smtClean="0"/>
              <a:t>Norwegian University of Life Sciences</a:t>
            </a:r>
            <a:endParaRPr lang="en-GB" noProof="0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err="1" smtClean="0"/>
              <a:t>Tittel</a:t>
            </a:r>
            <a:r>
              <a:rPr lang="en-GB" noProof="0" dirty="0" smtClean="0"/>
              <a:t> </a:t>
            </a:r>
            <a:r>
              <a:rPr lang="en-GB" noProof="0" dirty="0" err="1" smtClean="0"/>
              <a:t>på</a:t>
            </a:r>
            <a:r>
              <a:rPr lang="en-GB" noProof="0" dirty="0" smtClean="0"/>
              <a:t> </a:t>
            </a:r>
            <a:r>
              <a:rPr lang="en-GB" noProof="0" dirty="0" err="1" smtClean="0"/>
              <a:t>presentasjon</a:t>
            </a:r>
            <a:endParaRPr lang="en-GB" noProof="0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2" name="Plassholder for innhold 2"/>
          <p:cNvSpPr>
            <a:spLocks noGrp="1"/>
          </p:cNvSpPr>
          <p:nvPr>
            <p:ph sz="half" idx="13"/>
          </p:nvPr>
        </p:nvSpPr>
        <p:spPr>
          <a:xfrm>
            <a:off x="579353" y="2348880"/>
            <a:ext cx="3794294" cy="3456384"/>
          </a:xfrm>
        </p:spPr>
        <p:txBody>
          <a:bodyPr/>
          <a:lstStyle>
            <a:lvl1pPr marL="198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/>
            </a:lvl1pPr>
            <a:lvl2pPr marL="666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400"/>
            </a:lvl2pPr>
            <a:lvl3pPr marL="1134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002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800"/>
            </a:lvl4pPr>
            <a:lvl5pPr marL="2052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198000" marR="0" lvl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98000" marR="0" lvl="1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98000" marR="0" lvl="2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98000" marR="0" lvl="3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98000" marR="0" lvl="4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3" name="Plassholder for innhold 3"/>
          <p:cNvSpPr>
            <a:spLocks noGrp="1"/>
          </p:cNvSpPr>
          <p:nvPr>
            <p:ph sz="half" idx="2"/>
          </p:nvPr>
        </p:nvSpPr>
        <p:spPr>
          <a:xfrm>
            <a:off x="4770353" y="2348880"/>
            <a:ext cx="3794294" cy="3456384"/>
          </a:xfrm>
        </p:spPr>
        <p:txBody>
          <a:bodyPr/>
          <a:lstStyle>
            <a:lvl1pPr marL="198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/>
            </a:lvl1pPr>
            <a:lvl2pPr marL="666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400"/>
            </a:lvl2pPr>
            <a:lvl3pPr marL="1134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002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800"/>
            </a:lvl4pPr>
            <a:lvl5pPr marL="2052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198000" marR="0" lvl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98000" marR="0" lvl="1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98000" marR="0" lvl="2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98000" marR="0" lvl="3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98000" marR="0" lvl="4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1828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noProof="0" smtClean="0"/>
              <a:t>Norwegian University of Life Sciences</a:t>
            </a:r>
            <a:endParaRPr lang="en-GB" noProof="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err="1" smtClean="0"/>
              <a:t>Tittel</a:t>
            </a:r>
            <a:r>
              <a:rPr lang="en-GB" noProof="0" dirty="0" smtClean="0"/>
              <a:t> </a:t>
            </a:r>
            <a:r>
              <a:rPr lang="en-GB" noProof="0" dirty="0" err="1" smtClean="0"/>
              <a:t>på</a:t>
            </a:r>
            <a:r>
              <a:rPr lang="en-GB" noProof="0" dirty="0" smtClean="0"/>
              <a:t> </a:t>
            </a:r>
            <a:r>
              <a:rPr lang="en-GB" noProof="0" dirty="0" err="1" smtClean="0"/>
              <a:t>presentasjon</a:t>
            </a:r>
            <a:endParaRPr lang="en-GB" noProof="0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32205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noProof="0" smtClean="0"/>
              <a:t>Norwegian University of Life Sciences</a:t>
            </a:r>
            <a:endParaRPr lang="en-GB" noProof="0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err="1" smtClean="0"/>
              <a:t>Tittel</a:t>
            </a:r>
            <a:r>
              <a:rPr lang="en-GB" noProof="0" dirty="0" smtClean="0"/>
              <a:t> </a:t>
            </a:r>
            <a:r>
              <a:rPr lang="en-GB" noProof="0" dirty="0" err="1" smtClean="0"/>
              <a:t>på</a:t>
            </a:r>
            <a:r>
              <a:rPr lang="en-GB" noProof="0" dirty="0" smtClean="0"/>
              <a:t> </a:t>
            </a:r>
            <a:r>
              <a:rPr lang="en-GB" noProof="0" dirty="0" err="1" smtClean="0"/>
              <a:t>presentasjon</a:t>
            </a:r>
            <a:endParaRPr lang="en-GB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07763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animasjon">
    <p:bg>
      <p:bgPr>
        <a:solidFill>
          <a:srgbClr val="009D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598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noProof="0" smtClean="0"/>
              <a:t>Norwegian University of Life Sciences</a:t>
            </a:r>
            <a:endParaRPr lang="en-GB" noProof="0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 err="1" smtClean="0"/>
              <a:t>Tittel</a:t>
            </a:r>
            <a:r>
              <a:rPr lang="en-GB" noProof="0" dirty="0" smtClean="0"/>
              <a:t> </a:t>
            </a:r>
            <a:r>
              <a:rPr lang="en-GB" noProof="0" dirty="0" err="1" smtClean="0"/>
              <a:t>på</a:t>
            </a:r>
            <a:r>
              <a:rPr lang="en-GB" noProof="0" dirty="0" smtClean="0"/>
              <a:t> </a:t>
            </a:r>
            <a:r>
              <a:rPr lang="en-GB" noProof="0" dirty="0" err="1" smtClean="0"/>
              <a:t>presentasjon</a:t>
            </a:r>
            <a:endParaRPr lang="en-GB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503D8D-F27D-49CA-A299-3589FD585F6D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cxnSp>
        <p:nvCxnSpPr>
          <p:cNvPr id="7" name="Rett linje 6"/>
          <p:cNvCxnSpPr/>
          <p:nvPr userDrawn="1"/>
        </p:nvCxnSpPr>
        <p:spPr>
          <a:xfrm>
            <a:off x="576000" y="6282000"/>
            <a:ext cx="800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tel 1"/>
          <p:cNvSpPr>
            <a:spLocks noGrp="1"/>
          </p:cNvSpPr>
          <p:nvPr>
            <p:ph type="ctrTitle"/>
          </p:nvPr>
        </p:nvSpPr>
        <p:spPr>
          <a:xfrm>
            <a:off x="576000" y="2617200"/>
            <a:ext cx="7992000" cy="738664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2" name="Undertittel 2"/>
          <p:cNvSpPr>
            <a:spLocks noGrp="1"/>
          </p:cNvSpPr>
          <p:nvPr>
            <p:ph type="subTitle" idx="1"/>
          </p:nvPr>
        </p:nvSpPr>
        <p:spPr>
          <a:xfrm>
            <a:off x="576000" y="3502800"/>
            <a:ext cx="7992000" cy="369332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sp>
        <p:nvSpPr>
          <p:cNvPr id="14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3956400"/>
            <a:ext cx="7992000" cy="336550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Dato</a:t>
            </a:r>
            <a:endParaRPr lang="en-GB" noProof="0" dirty="0"/>
          </a:p>
        </p:txBody>
      </p:sp>
      <p:pic>
        <p:nvPicPr>
          <p:cNvPr id="10" name="Picture 2" descr="Z:\NMBU\NMBU_symbol_1000prosent_av_18mm_RGB_hvit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518" y="390436"/>
            <a:ext cx="67658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646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76000" y="2617200"/>
            <a:ext cx="7992000" cy="738664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76000" y="3502800"/>
            <a:ext cx="7992000" cy="369332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noProof="0" smtClean="0"/>
              <a:t>Norwegian University of Life Sciences</a:t>
            </a:r>
            <a:endParaRPr lang="en-GB" noProof="0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 err="1" smtClean="0"/>
              <a:t>Tittel</a:t>
            </a:r>
            <a:r>
              <a:rPr lang="en-GB" noProof="0" dirty="0" smtClean="0"/>
              <a:t> </a:t>
            </a:r>
            <a:r>
              <a:rPr lang="en-GB" noProof="0" dirty="0" err="1" smtClean="0"/>
              <a:t>på</a:t>
            </a:r>
            <a:r>
              <a:rPr lang="en-GB" noProof="0" dirty="0" smtClean="0"/>
              <a:t> </a:t>
            </a:r>
            <a:r>
              <a:rPr lang="en-GB" noProof="0" dirty="0" err="1" smtClean="0"/>
              <a:t>presentasjon</a:t>
            </a:r>
            <a:endParaRPr lang="en-GB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503D8D-F27D-49CA-A299-3589FD585F6D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cxnSp>
        <p:nvCxnSpPr>
          <p:cNvPr id="7" name="Rett linje 6"/>
          <p:cNvCxnSpPr/>
          <p:nvPr userDrawn="1"/>
        </p:nvCxnSpPr>
        <p:spPr>
          <a:xfrm>
            <a:off x="576000" y="6282000"/>
            <a:ext cx="800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3956400"/>
            <a:ext cx="7992000" cy="336550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Dato</a:t>
            </a:r>
            <a:endParaRPr lang="en-GB" noProof="0" dirty="0"/>
          </a:p>
        </p:txBody>
      </p:sp>
      <p:pic>
        <p:nvPicPr>
          <p:cNvPr id="10" name="Picture 2" descr="Z:\NMBU\NMBU_symbol_1000prosent_av_18mm_RGB_hvit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518" y="390436"/>
            <a:ext cx="67658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43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noProof="0" smtClean="0"/>
              <a:t>Norwegian University of Life Sciences</a:t>
            </a:r>
            <a:endParaRPr lang="en-GB" noProof="0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err="1" smtClean="0"/>
              <a:t>Tittel</a:t>
            </a:r>
            <a:r>
              <a:rPr lang="en-GB" noProof="0" dirty="0" smtClean="0"/>
              <a:t> </a:t>
            </a:r>
            <a:r>
              <a:rPr lang="en-GB" noProof="0" dirty="0" err="1" smtClean="0"/>
              <a:t>på</a:t>
            </a:r>
            <a:r>
              <a:rPr lang="en-GB" noProof="0" dirty="0" smtClean="0"/>
              <a:t> </a:t>
            </a:r>
            <a:r>
              <a:rPr lang="en-GB" noProof="0" dirty="0" err="1" smtClean="0"/>
              <a:t>presentasjon</a:t>
            </a:r>
            <a:endParaRPr lang="en-GB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86075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16000" y="1825831"/>
            <a:ext cx="3852000" cy="3979433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noProof="0" smtClean="0"/>
              <a:t>Norwegian University of Life Sciences</a:t>
            </a:r>
            <a:endParaRPr lang="en-GB" noProof="0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err="1" smtClean="0"/>
              <a:t>Tittel</a:t>
            </a:r>
            <a:r>
              <a:rPr lang="en-GB" noProof="0" dirty="0" smtClean="0"/>
              <a:t> </a:t>
            </a:r>
            <a:r>
              <a:rPr lang="en-GB" noProof="0" dirty="0" err="1" smtClean="0"/>
              <a:t>på</a:t>
            </a:r>
            <a:r>
              <a:rPr lang="en-GB" noProof="0" dirty="0" smtClean="0"/>
              <a:t> </a:t>
            </a:r>
            <a:r>
              <a:rPr lang="en-GB" noProof="0" dirty="0" err="1" smtClean="0"/>
              <a:t>presentasjon</a:t>
            </a:r>
            <a:endParaRPr lang="en-GB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0" name="Plassholder for bilde 9"/>
          <p:cNvSpPr>
            <a:spLocks noGrp="1"/>
          </p:cNvSpPr>
          <p:nvPr>
            <p:ph type="pic" sz="quarter" idx="13"/>
          </p:nvPr>
        </p:nvSpPr>
        <p:spPr>
          <a:xfrm>
            <a:off x="575999" y="1922400"/>
            <a:ext cx="3870000" cy="4129200"/>
          </a:xfrm>
          <a:noFill/>
        </p:spPr>
        <p:txBody>
          <a:bodyPr tIns="216000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2565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 til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76000" y="1825831"/>
            <a:ext cx="3852000" cy="3979433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noProof="0" smtClean="0"/>
              <a:t>Norwegian University of Life Sciences</a:t>
            </a:r>
            <a:endParaRPr lang="en-GB" noProof="0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err="1" smtClean="0"/>
              <a:t>Tittel</a:t>
            </a:r>
            <a:r>
              <a:rPr lang="en-GB" noProof="0" dirty="0" smtClean="0"/>
              <a:t> </a:t>
            </a:r>
            <a:r>
              <a:rPr lang="en-GB" noProof="0" dirty="0" err="1" smtClean="0"/>
              <a:t>på</a:t>
            </a:r>
            <a:r>
              <a:rPr lang="en-GB" noProof="0" dirty="0" smtClean="0"/>
              <a:t> </a:t>
            </a:r>
            <a:r>
              <a:rPr lang="en-GB" noProof="0" dirty="0" err="1" smtClean="0"/>
              <a:t>presentasjon</a:t>
            </a:r>
            <a:endParaRPr lang="en-GB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0" name="Plassholder for bilde 9"/>
          <p:cNvSpPr>
            <a:spLocks noGrp="1"/>
          </p:cNvSpPr>
          <p:nvPr>
            <p:ph type="pic" sz="quarter" idx="13"/>
          </p:nvPr>
        </p:nvSpPr>
        <p:spPr>
          <a:xfrm>
            <a:off x="4716016" y="1922400"/>
            <a:ext cx="3870000" cy="4129200"/>
          </a:xfrm>
          <a:noFill/>
        </p:spPr>
        <p:txBody>
          <a:bodyPr tIns="2160000" bIns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61358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vileslide med farge og bilde">
    <p:bg>
      <p:bgPr>
        <a:solidFill>
          <a:srgbClr val="009D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6512"/>
            <a:ext cx="9144000" cy="2761488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576000" y="2617200"/>
            <a:ext cx="7992000" cy="738664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7" name="Undertittel 2"/>
          <p:cNvSpPr>
            <a:spLocks noGrp="1"/>
          </p:cNvSpPr>
          <p:nvPr>
            <p:ph type="subTitle" idx="1"/>
          </p:nvPr>
        </p:nvSpPr>
        <p:spPr>
          <a:xfrm>
            <a:off x="576000" y="3502800"/>
            <a:ext cx="7992000" cy="246221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pic>
        <p:nvPicPr>
          <p:cNvPr id="10" name="Picture 2" descr="Z:\NMBU\NMBU_symbol_1000prosent_av_18mm_RGB_hvit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518" y="390436"/>
            <a:ext cx="67658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682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vileslide med tekst og bil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11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solidFill>
            <a:schemeClr val="bg1">
              <a:lumMod val="75000"/>
            </a:schemeClr>
          </a:solidFill>
        </p:spPr>
        <p:txBody>
          <a:bodyPr tIns="3600000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7970400" y="392400"/>
            <a:ext cx="676800" cy="54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10" name="Plassholder f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096800"/>
            <a:ext cx="9144000" cy="27612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576000" y="2617200"/>
            <a:ext cx="7992000" cy="738664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576000" y="3502800"/>
            <a:ext cx="7992000" cy="246221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81357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76000" y="932071"/>
            <a:ext cx="6818518" cy="61555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GB" noProof="0" dirty="0" err="1" smtClean="0"/>
              <a:t>Klikk</a:t>
            </a:r>
            <a:r>
              <a:rPr lang="en-GB" noProof="0" dirty="0" smtClean="0"/>
              <a:t> for å </a:t>
            </a:r>
            <a:r>
              <a:rPr lang="en-GB" noProof="0" dirty="0" err="1" smtClean="0"/>
              <a:t>redigere</a:t>
            </a:r>
            <a:r>
              <a:rPr lang="en-GB" noProof="0" dirty="0" smtClean="0"/>
              <a:t> </a:t>
            </a:r>
            <a:r>
              <a:rPr lang="en-GB" noProof="0" dirty="0" err="1" smtClean="0"/>
              <a:t>tittelstil</a:t>
            </a:r>
            <a:endParaRPr lang="en-GB" noProof="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76000" y="1825831"/>
            <a:ext cx="7992000" cy="397943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/>
            <a:r>
              <a:rPr lang="en-GB" noProof="0" dirty="0" err="1" smtClean="0"/>
              <a:t>Klikk</a:t>
            </a:r>
            <a:r>
              <a:rPr lang="en-GB" noProof="0" dirty="0" smtClean="0"/>
              <a:t> for å </a:t>
            </a:r>
            <a:r>
              <a:rPr lang="en-GB" noProof="0" dirty="0" err="1" smtClean="0"/>
              <a:t>redigere</a:t>
            </a:r>
            <a:r>
              <a:rPr lang="en-GB" noProof="0" dirty="0" smtClean="0"/>
              <a:t> </a:t>
            </a:r>
            <a:r>
              <a:rPr lang="en-GB" noProof="0" dirty="0" err="1" smtClean="0"/>
              <a:t>tekststiler</a:t>
            </a:r>
            <a:r>
              <a:rPr lang="en-GB" noProof="0" dirty="0" smtClean="0"/>
              <a:t> </a:t>
            </a:r>
            <a:r>
              <a:rPr lang="en-GB" noProof="0" dirty="0" err="1" smtClean="0"/>
              <a:t>i</a:t>
            </a:r>
            <a:r>
              <a:rPr lang="en-GB" noProof="0" dirty="0" smtClean="0"/>
              <a:t> </a:t>
            </a:r>
            <a:r>
              <a:rPr lang="en-GB" noProof="0" dirty="0" err="1" smtClean="0"/>
              <a:t>malen</a:t>
            </a:r>
            <a:endParaRPr lang="en-GB" noProof="0" dirty="0" smtClean="0"/>
          </a:p>
          <a:p>
            <a:pPr lvl="1"/>
            <a:r>
              <a:rPr lang="en-GB" noProof="0" dirty="0" smtClean="0"/>
              <a:t>Andre </a:t>
            </a:r>
            <a:r>
              <a:rPr lang="en-GB" noProof="0" dirty="0" err="1" smtClean="0"/>
              <a:t>nivå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Tredje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nivå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Fjerde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nivå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Femte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nivå</a:t>
            </a:r>
            <a:endParaRPr lang="en-GB" noProof="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5353200" y="6372140"/>
            <a:ext cx="289120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 b="0">
                <a:solidFill>
                  <a:srgbClr val="009D7F"/>
                </a:solidFill>
              </a:defRPr>
            </a:lvl1pPr>
          </a:lstStyle>
          <a:p>
            <a:r>
              <a:rPr lang="nb-NO" noProof="0" smtClean="0"/>
              <a:t>Norwegian University of Life Sciences</a:t>
            </a:r>
            <a:endParaRPr lang="en-GB" noProof="0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6000" y="6372140"/>
            <a:ext cx="47580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 b="0">
                <a:solidFill>
                  <a:srgbClr val="009D7F"/>
                </a:solidFill>
              </a:defRPr>
            </a:lvl1pPr>
          </a:lstStyle>
          <a:p>
            <a:r>
              <a:rPr lang="en-GB" noProof="0" dirty="0" err="1" smtClean="0"/>
              <a:t>Tittel</a:t>
            </a:r>
            <a:r>
              <a:rPr lang="en-GB" noProof="0" dirty="0" smtClean="0"/>
              <a:t> </a:t>
            </a:r>
            <a:r>
              <a:rPr lang="en-GB" noProof="0" dirty="0" err="1" smtClean="0"/>
              <a:t>på</a:t>
            </a:r>
            <a:r>
              <a:rPr lang="en-GB" noProof="0" dirty="0" smtClean="0"/>
              <a:t> </a:t>
            </a:r>
            <a:r>
              <a:rPr lang="en-GB" noProof="0" dirty="0" err="1" smtClean="0"/>
              <a:t>presentasjon</a:t>
            </a:r>
            <a:endParaRPr lang="en-GB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269624" y="6372140"/>
            <a:ext cx="29837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 b="0">
                <a:solidFill>
                  <a:srgbClr val="009D7F"/>
                </a:solidFill>
              </a:defRPr>
            </a:lvl1pPr>
          </a:lstStyle>
          <a:p>
            <a:fld id="{76503D8D-F27D-49CA-A299-3589FD585F6D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cxnSp>
        <p:nvCxnSpPr>
          <p:cNvPr id="13" name="Rett linje 12"/>
          <p:cNvCxnSpPr/>
          <p:nvPr/>
        </p:nvCxnSpPr>
        <p:spPr>
          <a:xfrm>
            <a:off x="576000" y="6282000"/>
            <a:ext cx="8002800" cy="0"/>
          </a:xfrm>
          <a:prstGeom prst="line">
            <a:avLst/>
          </a:prstGeom>
          <a:ln w="12700">
            <a:solidFill>
              <a:srgbClr val="009D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Morten\Downloads\NMBU_symbol_1000prosent_av_18mm_RGB.wm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518" y="389642"/>
            <a:ext cx="676257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724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49" r:id="rId3"/>
    <p:sldLayoutId id="2147483660" r:id="rId4"/>
    <p:sldLayoutId id="2147483650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52" r:id="rId12"/>
    <p:sldLayoutId id="2147483653" r:id="rId13"/>
    <p:sldLayoutId id="2147483654" r:id="rId14"/>
    <p:sldLayoutId id="2147483655" r:id="rId15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009D7F"/>
          </a:solidFill>
          <a:latin typeface="+mj-lt"/>
          <a:ea typeface="+mj-ea"/>
          <a:cs typeface="+mj-cs"/>
        </a:defRPr>
      </a:lvl1pPr>
    </p:titleStyle>
    <p:bodyStyle>
      <a:lvl1pPr marL="1980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40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0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google.no/url?sa=i&amp;rct=j&amp;q=&amp;esrc=s&amp;source=images&amp;cd=&amp;cad=rja&amp;uact=8&amp;ved=0ahUKEwjWpPfE1JHWAhUBJ5oKHUEED_QQjRwIBw&amp;url=http://www.soapplybox.com/impact&amp;psig=AFQjCNHywg0b1fPcrQQcDTPHzxlXYD0qUg&amp;ust=1504824822914976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pPr/>
              <a:t>1</a:t>
            </a:fld>
            <a:endParaRPr lang="nb-NO"/>
          </a:p>
        </p:txBody>
      </p:sp>
      <p:sp>
        <p:nvSpPr>
          <p:cNvPr id="8" name="Tittel 7"/>
          <p:cNvSpPr>
            <a:spLocks noGrp="1"/>
          </p:cNvSpPr>
          <p:nvPr>
            <p:ph type="ctrTitle"/>
          </p:nvPr>
        </p:nvSpPr>
        <p:spPr>
          <a:xfrm>
            <a:off x="35496" y="3057349"/>
            <a:ext cx="9108504" cy="984885"/>
          </a:xfrm>
        </p:spPr>
        <p:txBody>
          <a:bodyPr/>
          <a:lstStyle/>
          <a:p>
            <a:pPr algn="ctr"/>
            <a:r>
              <a:rPr lang="en-US" sz="3200" dirty="0"/>
              <a:t/>
            </a:r>
            <a:br>
              <a:rPr lang="en-US" sz="3200" dirty="0"/>
            </a:br>
            <a:endParaRPr lang="nb-NO" sz="3200" dirty="0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3"/>
          </p:nvPr>
        </p:nvSpPr>
        <p:spPr>
          <a:xfrm>
            <a:off x="584865" y="5855872"/>
            <a:ext cx="7992000" cy="336550"/>
          </a:xfrm>
        </p:spPr>
        <p:txBody>
          <a:bodyPr/>
          <a:lstStyle/>
          <a:p>
            <a:pPr algn="r"/>
            <a:r>
              <a:rPr lang="nb-NO" dirty="0" smtClean="0"/>
              <a:t>15.09.2017</a:t>
            </a:r>
            <a:endParaRPr lang="nb-NO" dirty="0"/>
          </a:p>
        </p:txBody>
      </p:sp>
      <p:pic>
        <p:nvPicPr>
          <p:cNvPr id="6" name="Picture 5" descr="MU lo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21326"/>
            <a:ext cx="1143635" cy="980728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9" name="Picture 8" descr="NMBU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16632"/>
            <a:ext cx="1186815" cy="165618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Rectangle 1"/>
          <p:cNvSpPr/>
          <p:nvPr/>
        </p:nvSpPr>
        <p:spPr>
          <a:xfrm>
            <a:off x="323528" y="1873459"/>
            <a:ext cx="8113540" cy="3527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Governance of Exclosures: Practices and Performances of bylaws Evidence from Tigray Region, Ethiopia</a:t>
            </a:r>
          </a:p>
          <a:p>
            <a:pPr algn="ctr"/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2693670" algn="l"/>
              </a:tabLst>
            </a:pPr>
            <a:r>
              <a:rPr lang="nb-N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Dawit </a:t>
            </a:r>
            <a:r>
              <a:rPr lang="nb-NO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Gebregziabher,</a:t>
            </a:r>
            <a:r>
              <a:rPr lang="nb-NO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Arezoo </a:t>
            </a:r>
            <a:r>
              <a:rPr lang="nb-NO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Soltani</a:t>
            </a:r>
            <a:r>
              <a:rPr lang="nb-NO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nb-N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Ole </a:t>
            </a:r>
            <a:r>
              <a:rPr lang="nb-NO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Hofstad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2693670" algn="l"/>
              </a:tabLst>
            </a:pPr>
            <a:endParaRPr lang="nb-NO" sz="28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2693670" algn="l"/>
              </a:tabLst>
            </a:pPr>
            <a:r>
              <a:rPr lang="nb-N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IUFRO </a:t>
            </a:r>
            <a:r>
              <a:rPr lang="nb-NO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Summer School 2017</a:t>
            </a:r>
            <a:endParaRPr lang="nb-NO" sz="1600" baseline="30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5998" y="53004"/>
            <a:ext cx="1668600" cy="136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87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en-GB" noProof="0" smtClean="0"/>
              <a:t>10</a:t>
            </a:fld>
            <a:endParaRPr lang="en-GB" noProof="0" dirty="0"/>
          </a:p>
        </p:txBody>
      </p:sp>
      <p:pic>
        <p:nvPicPr>
          <p:cNvPr id="7" name="Content Placeholder 6" descr="C:\Files from Desktop June 2016\Desk top Collection Files\Files from Field\107___10\IMG_163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036496" cy="612068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5508104" y="5229200"/>
            <a:ext cx="3491880" cy="93953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Water source for the plantation and house for the generator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38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30451"/>
            <a:ext cx="7848872" cy="861774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“Ethiopia's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Tigray Region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got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gold award for greening its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drylands”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68761"/>
            <a:ext cx="9036496" cy="4968552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endParaRPr lang="en-GB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“Ethiopia’s </a:t>
            </a:r>
            <a:r>
              <a:rPr lang="en-US" dirty="0"/>
              <a:t>Tigray Region </a:t>
            </a:r>
            <a:r>
              <a:rPr lang="en-US" dirty="0" smtClean="0"/>
              <a:t>Conservation-Based Agricultural </a:t>
            </a:r>
            <a:r>
              <a:rPr lang="en-US" dirty="0"/>
              <a:t>Development-Led </a:t>
            </a:r>
            <a:r>
              <a:rPr lang="en-US" dirty="0" smtClean="0"/>
              <a:t>Industrialization supported </a:t>
            </a:r>
            <a:r>
              <a:rPr lang="en-US" dirty="0"/>
              <a:t>by Mass Mobilization Campaigns and </a:t>
            </a:r>
            <a:r>
              <a:rPr lang="en-US" dirty="0" smtClean="0"/>
              <a:t>Youth </a:t>
            </a:r>
            <a:r>
              <a:rPr lang="en-US" dirty="0"/>
              <a:t>Responsive Land Policy More people less </a:t>
            </a:r>
            <a:r>
              <a:rPr lang="en-US" dirty="0" smtClean="0"/>
              <a:t>erosion” World future council,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en-GB" noProof="0" smtClean="0"/>
              <a:t>11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0722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661338"/>
            <a:ext cx="7848872" cy="430887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learnt from walk and talk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68761"/>
            <a:ext cx="9036496" cy="4968552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GB" dirty="0" smtClean="0"/>
              <a:t> My mentor was Andy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GB" dirty="0" smtClean="0"/>
              <a:t>Comments forwarded from my mentor </a:t>
            </a:r>
          </a:p>
          <a:p>
            <a:pPr algn="just">
              <a:lnSpc>
                <a:spcPct val="150000"/>
              </a:lnSpc>
            </a:pPr>
            <a:r>
              <a:rPr lang="en-GB" dirty="0" smtClean="0"/>
              <a:t>To state research questions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 included it after I submitted the paper)</a:t>
            </a:r>
          </a:p>
          <a:p>
            <a:pPr algn="just">
              <a:lnSpc>
                <a:spcPct val="150000"/>
              </a:lnSpc>
            </a:pPr>
            <a:r>
              <a:rPr lang="en-GB" dirty="0" smtClean="0"/>
              <a:t>To use the design principles of Ostrom </a:t>
            </a:r>
          </a:p>
          <a:p>
            <a:pPr algn="just">
              <a:lnSpc>
                <a:spcPct val="150000"/>
              </a:lnSpc>
            </a:pPr>
            <a:r>
              <a:rPr lang="en-GB" dirty="0" smtClean="0"/>
              <a:t>To deal with property right and participation issues </a:t>
            </a:r>
          </a:p>
          <a:p>
            <a:pPr algn="just">
              <a:lnSpc>
                <a:spcPct val="150000"/>
              </a:lnSpc>
            </a:pPr>
            <a:r>
              <a:rPr lang="en-GB" dirty="0" smtClean="0"/>
              <a:t>To consider the idea of commons and anti-commons</a:t>
            </a:r>
          </a:p>
          <a:p>
            <a:pPr algn="just">
              <a:lnSpc>
                <a:spcPct val="150000"/>
              </a:lnSpc>
            </a:pPr>
            <a:r>
              <a:rPr lang="en-GB" dirty="0" smtClean="0"/>
              <a:t>How to make the manuscript more scientific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Moreover, he is willing to read the manuscript after I incorporate the comments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en-GB" noProof="0" smtClean="0"/>
              <a:t>12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81916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661338"/>
            <a:ext cx="7848872" cy="430887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Acknowledgments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68761"/>
            <a:ext cx="9036496" cy="496855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GB" dirty="0" smtClean="0"/>
              <a:t> International Research School in Applied Ecology (IRSAE) for providing me </a:t>
            </a:r>
            <a:r>
              <a:rPr lang="en-GB" b="1" dirty="0" smtClean="0"/>
              <a:t>part of </a:t>
            </a:r>
            <a:r>
              <a:rPr lang="en-GB" dirty="0" smtClean="0"/>
              <a:t>the mobility grant to attend this course  </a:t>
            </a:r>
          </a:p>
          <a:p>
            <a:pPr algn="just">
              <a:lnSpc>
                <a:spcPct val="150000"/>
              </a:lnSpc>
            </a:pPr>
            <a:r>
              <a:rPr lang="en-GB" dirty="0" smtClean="0"/>
              <a:t>Norwegian University of Life Sciences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GB" dirty="0"/>
              <a:t> </a:t>
            </a:r>
            <a:r>
              <a:rPr lang="en-GB" dirty="0" smtClean="0"/>
              <a:t>(main supervisor: Prof.Ole Hofstad)</a:t>
            </a:r>
          </a:p>
          <a:p>
            <a:pPr algn="just">
              <a:lnSpc>
                <a:spcPct val="150000"/>
              </a:lnSpc>
            </a:pPr>
            <a:r>
              <a:rPr lang="en-GB" dirty="0" smtClean="0"/>
              <a:t>IUFRO summer school 2017 organizers</a:t>
            </a:r>
          </a:p>
          <a:p>
            <a:pPr algn="just">
              <a:lnSpc>
                <a:spcPct val="150000"/>
              </a:lnSpc>
            </a:pPr>
            <a:r>
              <a:rPr lang="en-GB" dirty="0" smtClean="0"/>
              <a:t>Group leaders and members of mixed method and all other members </a:t>
            </a:r>
          </a:p>
          <a:p>
            <a:pPr algn="just">
              <a:lnSpc>
                <a:spcPct val="150000"/>
              </a:lnSpc>
            </a:pPr>
            <a:r>
              <a:rPr lang="en-GB" dirty="0" smtClean="0"/>
              <a:t>My mentor: Andy </a:t>
            </a:r>
          </a:p>
          <a:p>
            <a:pPr algn="just">
              <a:lnSpc>
                <a:spcPct val="150000"/>
              </a:lnSpc>
            </a:pPr>
            <a:r>
              <a:rPr lang="en-GB" dirty="0" smtClean="0"/>
              <a:t>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en-GB" noProof="0" smtClean="0"/>
              <a:t>13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28523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76000" y="2617200"/>
            <a:ext cx="7992000" cy="738664"/>
          </a:xfrm>
        </p:spPr>
        <p:txBody>
          <a:bodyPr/>
          <a:lstStyle/>
          <a:p>
            <a:pPr algn="ctr"/>
            <a:r>
              <a:rPr lang="nb-NO" i="1" dirty="0" smtClean="0">
                <a:latin typeface="Gabriola" panose="04040605051002020D02" pitchFamily="82" charset="0"/>
              </a:rPr>
              <a:t>Thank you for your time and attention!</a:t>
            </a:r>
            <a:endParaRPr lang="nb-NO" i="1" dirty="0">
              <a:latin typeface="Gabriola" panose="04040605051002020D02" pitchFamily="82" charset="0"/>
            </a:endParaRPr>
          </a:p>
        </p:txBody>
      </p:sp>
      <p:pic>
        <p:nvPicPr>
          <p:cNvPr id="3" name="Picture 2" descr="MU lo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7" y="116632"/>
            <a:ext cx="1143635" cy="980728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Picture 3" descr="NMBU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0"/>
            <a:ext cx="1331640" cy="165544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5998" y="53004"/>
            <a:ext cx="2034114" cy="150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55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12068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 site</a:t>
            </a:r>
          </a:p>
          <a:p>
            <a:pPr marL="936000" lvl="2" indent="0">
              <a:lnSpc>
                <a:spcPct val="200000"/>
              </a:lnSpc>
              <a:buNone/>
            </a:pPr>
            <a:endParaRPr lang="en-GB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36000" lvl="2" indent="0">
              <a:lnSpc>
                <a:spcPct val="200000"/>
              </a:lnSpc>
              <a:buNone/>
            </a:pPr>
            <a:endParaRPr lang="en-GB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Norwegian University of Life Sciences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t>2</a:t>
            </a:fld>
            <a:endParaRPr lang="nb-NO"/>
          </a:p>
        </p:txBody>
      </p:sp>
      <p:pic>
        <p:nvPicPr>
          <p:cNvPr id="5" name="Picture 4" descr="Bilderesultat for Tigray map in Africa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9" y="548681"/>
            <a:ext cx="3782232" cy="4464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3" y="368660"/>
            <a:ext cx="4320480" cy="4824537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187624" y="5382293"/>
            <a:ext cx="7776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000" lvl="2">
              <a:spcBef>
                <a:spcPct val="20000"/>
              </a:spcBef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1. Locations of the selected exclosures in Ethiopia and the Tigray Region</a:t>
            </a:r>
          </a:p>
        </p:txBody>
      </p:sp>
    </p:spTree>
    <p:extLst>
      <p:ext uri="{BB962C8B-B14F-4D97-AF65-F5344CB8AC3E}">
        <p14:creationId xmlns:p14="http://schemas.microsoft.com/office/powerpoint/2010/main" val="54820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12068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problem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 on the current study is to provide the realities that existed at the ground level but hardly reported in the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literature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case studies.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770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12068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 studies  </a:t>
            </a:r>
          </a:p>
          <a:p>
            <a:pPr marL="0" indent="0">
              <a:buNone/>
            </a:pP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studies in this paper are mainly focusing on the following issues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Story on how the idea of exclosure was communicated with the local farmers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exclosures and protected areas (Hizaeti) by the local farmers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Special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about an exclosure that was established on cropland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Emerging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role of exclosures as income generating ventures for the landless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youth: Opportunities and challenges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575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7504" y="44624"/>
            <a:ext cx="8928992" cy="6192689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was the idea of exclosure communicated to the local community? The case of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Tensuka</a:t>
            </a:r>
          </a:p>
          <a:p>
            <a:pPr lvl="2">
              <a:lnSpc>
                <a:spcPct val="150000"/>
              </a:lnSpc>
            </a:pP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Flood problem </a:t>
            </a:r>
          </a:p>
          <a:p>
            <a:pPr lvl="2">
              <a:lnSpc>
                <a:spcPct val="150000"/>
              </a:lnSpc>
            </a:pP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Land degradation</a:t>
            </a:r>
          </a:p>
          <a:p>
            <a:pPr lvl="2">
              <a:lnSpc>
                <a:spcPct val="150000"/>
              </a:lnSpc>
            </a:pP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Importance of land rehabilitation</a:t>
            </a:r>
          </a:p>
          <a:p>
            <a:pPr lvl="2">
              <a:lnSpc>
                <a:spcPct val="150000"/>
              </a:lnSpc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Elderly people and Tabia administration</a:t>
            </a:r>
          </a:p>
          <a:p>
            <a:pPr lvl="2">
              <a:lnSpc>
                <a:spcPct val="150000"/>
              </a:lnSpc>
            </a:pP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80% of the participants agreed with the idea</a:t>
            </a:r>
          </a:p>
          <a:p>
            <a:pPr lvl="2">
              <a:lnSpc>
                <a:spcPct val="150000"/>
              </a:lnSpc>
            </a:pPr>
            <a:endParaRPr lang="en-GB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371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t>6</a:t>
            </a:fld>
            <a:endParaRPr lang="nb-NO"/>
          </a:p>
        </p:txBody>
      </p:sp>
      <p:pic>
        <p:nvPicPr>
          <p:cNvPr id="9" name="Picture 8" descr="C:\Files from Desktop June 2016\Desk top Collection Files\Files from Field\107___10\IMG_172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463183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1979712" y="5026948"/>
            <a:ext cx="2880320" cy="67139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Tensuka Exclosure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56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540060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study on exclosure that was established on cultivated </a:t>
            </a:r>
            <a:r>
              <a:rPr lang="en-GB" sz="2000" b="1" dirty="0"/>
              <a:t>land</a:t>
            </a:r>
            <a:endParaRPr lang="en-US" sz="2000" dirty="0"/>
          </a:p>
          <a:p>
            <a:pPr marL="0" indent="0">
              <a:lnSpc>
                <a:spcPct val="150000"/>
              </a:lnSpc>
              <a:buNone/>
            </a:pPr>
            <a:endParaRPr lang="en-GB" sz="2200" dirty="0" smtClean="0">
              <a:latin typeface="Garamond" panose="02020404030301010803" pitchFamily="18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t>7</a:t>
            </a:fld>
            <a:endParaRPr lang="nb-NO"/>
          </a:p>
        </p:txBody>
      </p:sp>
      <p:pic>
        <p:nvPicPr>
          <p:cNvPr id="5" name="Picture 4" descr="C:\Files from Desktop June 2016\Desk top Collection Files\Files from Field\107___10\IMG_190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3999" cy="489654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3491880" y="5445224"/>
            <a:ext cx="4392487" cy="79208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Adi Gedaw Exclosure, an exclosure established on farmland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73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5400601"/>
          </a:xfrm>
        </p:spPr>
        <p:txBody>
          <a:bodyPr/>
          <a:lstStyle/>
          <a:p>
            <a:pPr marL="0" indent="0" algn="ctr">
              <a:buNone/>
            </a:pP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Exclosures as emerging income generating ventures for the landless youth in Tigray, Ethiopia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GB" sz="2200" dirty="0" smtClean="0">
              <a:latin typeface="Garamond" panose="02020404030301010803" pitchFamily="18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t>8</a:t>
            </a:fld>
            <a:endParaRPr lang="nb-NO"/>
          </a:p>
        </p:txBody>
      </p:sp>
      <p:pic>
        <p:nvPicPr>
          <p:cNvPr id="5" name="Picture 4" descr="C:\Files from Desktop June 2016\Desk top Collection Files\Files from Field\107___10\IMG_155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0" y="1628800"/>
            <a:ext cx="4333136" cy="4608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Files from Desktop June 2016\Desk top Collection Files\Files from Field\107___10\IMG_155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7" y="1700809"/>
            <a:ext cx="4501009" cy="453650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6588224" y="5517232"/>
            <a:ext cx="2419640" cy="71661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Carrot plantation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40" y="5589240"/>
            <a:ext cx="2892976" cy="64460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Red onion seedlings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17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t>9</a:t>
            </a:fld>
            <a:endParaRPr lang="nb-NO"/>
          </a:p>
        </p:txBody>
      </p:sp>
      <p:pic>
        <p:nvPicPr>
          <p:cNvPr id="5" name="Content Placeholder 4" descr="C:\Files from Desktop June 2016\Desk top Collection Files\Files from Field\107___10\IMG_159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4716016" cy="6120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Files from Desktop June 2016\Desk top Collection Files\Files from Field\107___10\IMG_166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6632"/>
            <a:ext cx="4176464" cy="61206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5220072" y="5589240"/>
            <a:ext cx="3672408" cy="64807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Series of stone terraces covered with annual and perineal plants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373216"/>
            <a:ext cx="2211700" cy="79208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Apple plantation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11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MBU_PPT_Bokmål">
  <a:themeElements>
    <a:clrScheme name="NMBU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9D7F"/>
      </a:accent1>
      <a:accent2>
        <a:srgbClr val="FEC843"/>
      </a:accent2>
      <a:accent3>
        <a:srgbClr val="556680"/>
      </a:accent3>
      <a:accent4>
        <a:srgbClr val="00A1CD"/>
      </a:accent4>
      <a:accent5>
        <a:srgbClr val="000000"/>
      </a:accent5>
      <a:accent6>
        <a:srgbClr val="C8ACB7"/>
      </a:accent6>
      <a:hlink>
        <a:srgbClr val="009D7F"/>
      </a:hlink>
      <a:folHlink>
        <a:srgbClr val="77645A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mbu_ppt_engelsk [Read-Only]" id="{C3C16F81-88BD-4116-9017-9088BDB0C546}" vid="{97963CE7-5550-428A-A113-768DDCE682F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nmbu_ppt_engelsk</Template>
  <TotalTime>2482</TotalTime>
  <Words>438</Words>
  <Application>Microsoft Office PowerPoint</Application>
  <PresentationFormat>On-screen Show (4:3)</PresentationFormat>
  <Paragraphs>69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Gabriola</vt:lpstr>
      <vt:lpstr>Garamond</vt:lpstr>
      <vt:lpstr>Times New Roman</vt:lpstr>
      <vt:lpstr>NMBU_PPT_Bokmål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“Ethiopia's Tigray Region got gold award for greening its drylands”</vt:lpstr>
      <vt:lpstr>Lesson learnt from walk and talk </vt:lpstr>
      <vt:lpstr>Acknowledgments </vt:lpstr>
      <vt:lpstr>Thank you for your time and attention!</vt:lpstr>
    </vt:vector>
  </TitlesOfParts>
  <Company>NMBU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Dawit Gebregziabher Mekonen</dc:creator>
  <dc:description>template by addpoint.no</dc:description>
  <cp:lastModifiedBy>Dawit Gebregziabher Mekonen</cp:lastModifiedBy>
  <cp:revision>360</cp:revision>
  <dcterms:created xsi:type="dcterms:W3CDTF">2015-01-16T13:30:47Z</dcterms:created>
  <dcterms:modified xsi:type="dcterms:W3CDTF">2017-11-10T10:31:48Z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addpoint.no</vt:lpwstr>
  </property>
</Properties>
</file>